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80" r:id="rId2"/>
  </p:sldMasterIdLst>
  <p:notesMasterIdLst>
    <p:notesMasterId r:id="rId187"/>
  </p:notesMasterIdLst>
  <p:handoutMasterIdLst>
    <p:handoutMasterId r:id="rId188"/>
  </p:handoutMasterIdLst>
  <p:sldIdLst>
    <p:sldId id="260" r:id="rId3"/>
    <p:sldId id="268" r:id="rId4"/>
    <p:sldId id="374" r:id="rId5"/>
    <p:sldId id="265" r:id="rId6"/>
    <p:sldId id="416" r:id="rId7"/>
    <p:sldId id="270" r:id="rId8"/>
    <p:sldId id="384" r:id="rId9"/>
    <p:sldId id="417" r:id="rId10"/>
    <p:sldId id="423" r:id="rId11"/>
    <p:sldId id="424" r:id="rId12"/>
    <p:sldId id="278" r:id="rId13"/>
    <p:sldId id="266" r:id="rId14"/>
    <p:sldId id="269" r:id="rId15"/>
    <p:sldId id="422" r:id="rId16"/>
    <p:sldId id="274" r:id="rId17"/>
    <p:sldId id="275" r:id="rId18"/>
    <p:sldId id="276" r:id="rId19"/>
    <p:sldId id="280" r:id="rId20"/>
    <p:sldId id="281" r:id="rId21"/>
    <p:sldId id="282" r:id="rId22"/>
    <p:sldId id="283" r:id="rId23"/>
    <p:sldId id="419" r:id="rId24"/>
    <p:sldId id="286" r:id="rId25"/>
    <p:sldId id="418" r:id="rId26"/>
    <p:sldId id="449" r:id="rId27"/>
    <p:sldId id="316" r:id="rId28"/>
    <p:sldId id="317" r:id="rId29"/>
    <p:sldId id="375" r:id="rId30"/>
    <p:sldId id="304" r:id="rId31"/>
    <p:sldId id="285" r:id="rId32"/>
    <p:sldId id="287" r:id="rId33"/>
    <p:sldId id="288" r:id="rId34"/>
    <p:sldId id="376" r:id="rId35"/>
    <p:sldId id="289" r:id="rId36"/>
    <p:sldId id="301" r:id="rId37"/>
    <p:sldId id="293" r:id="rId38"/>
    <p:sldId id="297" r:id="rId39"/>
    <p:sldId id="426" r:id="rId40"/>
    <p:sldId id="298" r:id="rId41"/>
    <p:sldId id="377" r:id="rId42"/>
    <p:sldId id="425" r:id="rId43"/>
    <p:sldId id="300" r:id="rId44"/>
    <p:sldId id="305" r:id="rId45"/>
    <p:sldId id="306" r:id="rId46"/>
    <p:sldId id="523" r:id="rId47"/>
    <p:sldId id="524" r:id="rId48"/>
    <p:sldId id="525" r:id="rId49"/>
    <p:sldId id="526" r:id="rId50"/>
    <p:sldId id="527" r:id="rId51"/>
    <p:sldId id="528" r:id="rId52"/>
    <p:sldId id="529" r:id="rId53"/>
    <p:sldId id="535" r:id="rId54"/>
    <p:sldId id="427" r:id="rId55"/>
    <p:sldId id="532" r:id="rId56"/>
    <p:sldId id="533" r:id="rId57"/>
    <p:sldId id="534" r:id="rId58"/>
    <p:sldId id="428" r:id="rId59"/>
    <p:sldId id="429" r:id="rId60"/>
    <p:sldId id="430" r:id="rId61"/>
    <p:sldId id="431" r:id="rId62"/>
    <p:sldId id="432" r:id="rId63"/>
    <p:sldId id="381" r:id="rId64"/>
    <p:sldId id="382" r:id="rId65"/>
    <p:sldId id="383" r:id="rId66"/>
    <p:sldId id="433" r:id="rId67"/>
    <p:sldId id="434" r:id="rId68"/>
    <p:sldId id="435" r:id="rId69"/>
    <p:sldId id="290" r:id="rId70"/>
    <p:sldId id="436" r:id="rId71"/>
    <p:sldId id="292" r:id="rId72"/>
    <p:sldId id="437" r:id="rId73"/>
    <p:sldId id="438" r:id="rId74"/>
    <p:sldId id="307" r:id="rId75"/>
    <p:sldId id="439" r:id="rId76"/>
    <p:sldId id="441" r:id="rId77"/>
    <p:sldId id="442" r:id="rId78"/>
    <p:sldId id="530" r:id="rId79"/>
    <p:sldId id="531" r:id="rId80"/>
    <p:sldId id="443" r:id="rId81"/>
    <p:sldId id="444" r:id="rId82"/>
    <p:sldId id="445" r:id="rId83"/>
    <p:sldId id="446" r:id="rId84"/>
    <p:sldId id="447" r:id="rId85"/>
    <p:sldId id="536" r:id="rId86"/>
    <p:sldId id="448" r:id="rId87"/>
    <p:sldId id="378" r:id="rId88"/>
    <p:sldId id="558" r:id="rId89"/>
    <p:sldId id="554" r:id="rId90"/>
    <p:sldId id="540" r:id="rId91"/>
    <p:sldId id="541" r:id="rId92"/>
    <p:sldId id="542" r:id="rId93"/>
    <p:sldId id="555" r:id="rId94"/>
    <p:sldId id="556" r:id="rId95"/>
    <p:sldId id="557" r:id="rId96"/>
    <p:sldId id="543" r:id="rId97"/>
    <p:sldId id="544" r:id="rId98"/>
    <p:sldId id="547" r:id="rId99"/>
    <p:sldId id="545" r:id="rId100"/>
    <p:sldId id="549" r:id="rId101"/>
    <p:sldId id="551" r:id="rId102"/>
    <p:sldId id="552" r:id="rId103"/>
    <p:sldId id="546" r:id="rId104"/>
    <p:sldId id="553" r:id="rId105"/>
    <p:sldId id="379" r:id="rId106"/>
    <p:sldId id="451" r:id="rId107"/>
    <p:sldId id="452" r:id="rId108"/>
    <p:sldId id="453" r:id="rId109"/>
    <p:sldId id="454" r:id="rId110"/>
    <p:sldId id="455" r:id="rId111"/>
    <p:sldId id="456" r:id="rId112"/>
    <p:sldId id="457" r:id="rId113"/>
    <p:sldId id="465" r:id="rId114"/>
    <p:sldId id="458" r:id="rId115"/>
    <p:sldId id="461" r:id="rId116"/>
    <p:sldId id="462" r:id="rId117"/>
    <p:sldId id="463" r:id="rId118"/>
    <p:sldId id="464" r:id="rId119"/>
    <p:sldId id="468" r:id="rId120"/>
    <p:sldId id="459" r:id="rId121"/>
    <p:sldId id="466" r:id="rId122"/>
    <p:sldId id="391" r:id="rId123"/>
    <p:sldId id="392" r:id="rId124"/>
    <p:sldId id="393" r:id="rId125"/>
    <p:sldId id="394" r:id="rId126"/>
    <p:sldId id="328" r:id="rId127"/>
    <p:sldId id="469" r:id="rId128"/>
    <p:sldId id="470" r:id="rId129"/>
    <p:sldId id="329" r:id="rId130"/>
    <p:sldId id="471" r:id="rId131"/>
    <p:sldId id="472" r:id="rId132"/>
    <p:sldId id="473" r:id="rId133"/>
    <p:sldId id="332" r:id="rId134"/>
    <p:sldId id="474" r:id="rId135"/>
    <p:sldId id="475" r:id="rId136"/>
    <p:sldId id="476" r:id="rId137"/>
    <p:sldId id="477" r:id="rId138"/>
    <p:sldId id="478" r:id="rId139"/>
    <p:sldId id="479" r:id="rId140"/>
    <p:sldId id="480" r:id="rId141"/>
    <p:sldId id="481" r:id="rId142"/>
    <p:sldId id="482" r:id="rId143"/>
    <p:sldId id="483" r:id="rId144"/>
    <p:sldId id="484" r:id="rId145"/>
    <p:sldId id="485" r:id="rId146"/>
    <p:sldId id="486" r:id="rId147"/>
    <p:sldId id="487" r:id="rId148"/>
    <p:sldId id="488" r:id="rId149"/>
    <p:sldId id="489" r:id="rId150"/>
    <p:sldId id="491" r:id="rId151"/>
    <p:sldId id="492" r:id="rId152"/>
    <p:sldId id="493" r:id="rId153"/>
    <p:sldId id="494" r:id="rId154"/>
    <p:sldId id="495" r:id="rId155"/>
    <p:sldId id="496" r:id="rId156"/>
    <p:sldId id="498" r:id="rId157"/>
    <p:sldId id="499" r:id="rId158"/>
    <p:sldId id="497" r:id="rId159"/>
    <p:sldId id="500" r:id="rId160"/>
    <p:sldId id="501" r:id="rId161"/>
    <p:sldId id="502" r:id="rId162"/>
    <p:sldId id="490" r:id="rId163"/>
    <p:sldId id="503" r:id="rId164"/>
    <p:sldId id="504" r:id="rId165"/>
    <p:sldId id="505" r:id="rId166"/>
    <p:sldId id="507" r:id="rId167"/>
    <p:sldId id="508" r:id="rId168"/>
    <p:sldId id="510" r:id="rId169"/>
    <p:sldId id="509" r:id="rId170"/>
    <p:sldId id="511" r:id="rId171"/>
    <p:sldId id="512" r:id="rId172"/>
    <p:sldId id="513" r:id="rId173"/>
    <p:sldId id="514" r:id="rId174"/>
    <p:sldId id="515" r:id="rId175"/>
    <p:sldId id="506" r:id="rId176"/>
    <p:sldId id="516" r:id="rId177"/>
    <p:sldId id="517" r:id="rId178"/>
    <p:sldId id="518" r:id="rId179"/>
    <p:sldId id="519" r:id="rId180"/>
    <p:sldId id="520" r:id="rId181"/>
    <p:sldId id="521" r:id="rId182"/>
    <p:sldId id="537" r:id="rId183"/>
    <p:sldId id="538" r:id="rId184"/>
    <p:sldId id="522" r:id="rId185"/>
    <p:sldId id="263" r:id="rId1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4F7D18A-103E-4645-A5BA-F8B88C12EE6B}">
          <p14:sldIdLst>
            <p14:sldId id="260"/>
            <p14:sldId id="268"/>
            <p14:sldId id="374"/>
          </p14:sldIdLst>
        </p14:section>
        <p14:section name="Big picture" id="{116D3E51-5646-45E6-A9D8-AF488F1E1E72}">
          <p14:sldIdLst>
            <p14:sldId id="265"/>
            <p14:sldId id="416"/>
            <p14:sldId id="270"/>
            <p14:sldId id="384"/>
            <p14:sldId id="417"/>
            <p14:sldId id="423"/>
            <p14:sldId id="424"/>
            <p14:sldId id="278"/>
          </p14:sldIdLst>
        </p14:section>
        <p14:section name="Before we get started" id="{DF83DB2E-FBDF-48B9-99CD-C2E4BBCD039C}">
          <p14:sldIdLst>
            <p14:sldId id="266"/>
            <p14:sldId id="269"/>
            <p14:sldId id="422"/>
            <p14:sldId id="274"/>
            <p14:sldId id="275"/>
            <p14:sldId id="276"/>
            <p14:sldId id="280"/>
            <p14:sldId id="281"/>
            <p14:sldId id="282"/>
            <p14:sldId id="283"/>
            <p14:sldId id="419"/>
            <p14:sldId id="286"/>
            <p14:sldId id="418"/>
            <p14:sldId id="449"/>
            <p14:sldId id="316"/>
          </p14:sldIdLst>
        </p14:section>
        <p14:section name="R Basics" id="{9FE9CCBD-8ED0-457B-A17C-F5BE1BC4EACC}">
          <p14:sldIdLst>
            <p14:sldId id="317"/>
            <p14:sldId id="375"/>
            <p14:sldId id="304"/>
            <p14:sldId id="285"/>
            <p14:sldId id="287"/>
            <p14:sldId id="288"/>
            <p14:sldId id="376"/>
            <p14:sldId id="289"/>
            <p14:sldId id="301"/>
            <p14:sldId id="293"/>
            <p14:sldId id="297"/>
            <p14:sldId id="426"/>
            <p14:sldId id="298"/>
            <p14:sldId id="377"/>
            <p14:sldId id="425"/>
            <p14:sldId id="300"/>
            <p14:sldId id="305"/>
            <p14:sldId id="306"/>
            <p14:sldId id="523"/>
            <p14:sldId id="524"/>
            <p14:sldId id="525"/>
            <p14:sldId id="526"/>
            <p14:sldId id="527"/>
            <p14:sldId id="528"/>
            <p14:sldId id="529"/>
            <p14:sldId id="535"/>
            <p14:sldId id="427"/>
            <p14:sldId id="532"/>
            <p14:sldId id="533"/>
            <p14:sldId id="534"/>
            <p14:sldId id="428"/>
            <p14:sldId id="429"/>
            <p14:sldId id="430"/>
            <p14:sldId id="431"/>
            <p14:sldId id="432"/>
            <p14:sldId id="381"/>
            <p14:sldId id="382"/>
            <p14:sldId id="383"/>
            <p14:sldId id="433"/>
            <p14:sldId id="434"/>
            <p14:sldId id="435"/>
            <p14:sldId id="290"/>
            <p14:sldId id="436"/>
            <p14:sldId id="292"/>
            <p14:sldId id="437"/>
            <p14:sldId id="438"/>
            <p14:sldId id="307"/>
            <p14:sldId id="439"/>
            <p14:sldId id="441"/>
            <p14:sldId id="442"/>
            <p14:sldId id="530"/>
            <p14:sldId id="531"/>
            <p14:sldId id="443"/>
            <p14:sldId id="444"/>
            <p14:sldId id="445"/>
            <p14:sldId id="446"/>
            <p14:sldId id="447"/>
            <p14:sldId id="536"/>
            <p14:sldId id="448"/>
            <p14:sldId id="378"/>
          </p14:sldIdLst>
        </p14:section>
        <p14:section name="questions from day 1" id="{F90A70AF-CA43-4779-B80C-434729558B9D}">
          <p14:sldIdLst>
            <p14:sldId id="558"/>
            <p14:sldId id="554"/>
            <p14:sldId id="540"/>
            <p14:sldId id="541"/>
            <p14:sldId id="542"/>
            <p14:sldId id="555"/>
            <p14:sldId id="556"/>
            <p14:sldId id="557"/>
            <p14:sldId id="543"/>
            <p14:sldId id="544"/>
            <p14:sldId id="547"/>
            <p14:sldId id="545"/>
            <p14:sldId id="549"/>
            <p14:sldId id="551"/>
            <p14:sldId id="552"/>
            <p14:sldId id="546"/>
            <p14:sldId id="553"/>
          </p14:sldIdLst>
        </p14:section>
        <p14:section name="Data Import" id="{7B908D67-BCF4-49C3-87C9-FE7AC287CFEE}">
          <p14:sldIdLst>
            <p14:sldId id="379"/>
            <p14:sldId id="451"/>
            <p14:sldId id="452"/>
            <p14:sldId id="453"/>
            <p14:sldId id="454"/>
            <p14:sldId id="455"/>
            <p14:sldId id="456"/>
            <p14:sldId id="457"/>
            <p14:sldId id="465"/>
            <p14:sldId id="458"/>
          </p14:sldIdLst>
        </p14:section>
        <p14:section name="Data Exploration" id="{D7302958-5856-41C6-A1F7-10C42D9A6926}">
          <p14:sldIdLst>
            <p14:sldId id="461"/>
            <p14:sldId id="462"/>
            <p14:sldId id="463"/>
            <p14:sldId id="464"/>
            <p14:sldId id="468"/>
          </p14:sldIdLst>
        </p14:section>
        <p14:section name="Tidy Data" id="{C7C93478-A7EE-4E2A-A0ED-2316230A1541}">
          <p14:sldIdLst>
            <p14:sldId id="459"/>
            <p14:sldId id="466"/>
            <p14:sldId id="391"/>
            <p14:sldId id="392"/>
            <p14:sldId id="393"/>
            <p14:sldId id="394"/>
            <p14:sldId id="328"/>
            <p14:sldId id="469"/>
            <p14:sldId id="470"/>
            <p14:sldId id="329"/>
            <p14:sldId id="471"/>
            <p14:sldId id="472"/>
            <p14:sldId id="473"/>
            <p14:sldId id="332"/>
            <p14:sldId id="474"/>
            <p14:sldId id="475"/>
            <p14:sldId id="476"/>
            <p14:sldId id="477"/>
            <p14:sldId id="478"/>
            <p14:sldId id="479"/>
            <p14:sldId id="480"/>
            <p14:sldId id="481"/>
            <p14:sldId id="482"/>
            <p14:sldId id="483"/>
            <p14:sldId id="484"/>
            <p14:sldId id="485"/>
            <p14:sldId id="486"/>
          </p14:sldIdLst>
        </p14:section>
        <p14:section name="Descriptive Statistics" id="{706DEB2F-A77B-430C-B672-C1AC6AF4A1AB}">
          <p14:sldIdLst>
            <p14:sldId id="487"/>
            <p14:sldId id="488"/>
            <p14:sldId id="489"/>
            <p14:sldId id="491"/>
            <p14:sldId id="492"/>
            <p14:sldId id="493"/>
            <p14:sldId id="494"/>
            <p14:sldId id="495"/>
            <p14:sldId id="496"/>
            <p14:sldId id="498"/>
            <p14:sldId id="499"/>
            <p14:sldId id="497"/>
            <p14:sldId id="500"/>
            <p14:sldId id="501"/>
            <p14:sldId id="502"/>
            <p14:sldId id="490"/>
            <p14:sldId id="503"/>
            <p14:sldId id="504"/>
            <p14:sldId id="505"/>
            <p14:sldId id="507"/>
            <p14:sldId id="508"/>
            <p14:sldId id="510"/>
            <p14:sldId id="509"/>
            <p14:sldId id="511"/>
            <p14:sldId id="512"/>
            <p14:sldId id="513"/>
            <p14:sldId id="514"/>
            <p14:sldId id="515"/>
          </p14:sldIdLst>
        </p14:section>
        <p14:section name="Analysis" id="{4E24DBA4-CD3B-4E89-9030-DA4D85AD7974}">
          <p14:sldIdLst>
            <p14:sldId id="506"/>
            <p14:sldId id="516"/>
            <p14:sldId id="517"/>
            <p14:sldId id="518"/>
            <p14:sldId id="519"/>
            <p14:sldId id="520"/>
            <p14:sldId id="521"/>
            <p14:sldId id="537"/>
            <p14:sldId id="538"/>
            <p14:sldId id="522"/>
            <p14:sldId id="26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m, Krisha" initials="LK" lastIdx="2" clrIdx="0">
    <p:extLst>
      <p:ext uri="{19B8F6BF-5375-455C-9EA6-DF929625EA0E}">
        <p15:presenceInfo xmlns:p15="http://schemas.microsoft.com/office/powerpoint/2012/main" userId="S-1-5-21-3458574638-2780845101-4193349012-4772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2244"/>
    <a:srgbClr val="17A488"/>
    <a:srgbClr val="002047"/>
    <a:srgbClr val="5A5F68"/>
    <a:srgbClr val="404B5C"/>
    <a:srgbClr val="FFFFFF"/>
    <a:srgbClr val="363636"/>
    <a:srgbClr val="555556"/>
    <a:srgbClr val="646464"/>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22" autoAdjust="0"/>
    <p:restoredTop sz="95084" autoAdjust="0"/>
  </p:normalViewPr>
  <p:slideViewPr>
    <p:cSldViewPr snapToGrid="0" snapToObjects="1">
      <p:cViewPr varScale="1">
        <p:scale>
          <a:sx n="82" d="100"/>
          <a:sy n="82" d="100"/>
        </p:scale>
        <p:origin x="86" y="134"/>
      </p:cViewPr>
      <p:guideLst/>
    </p:cSldViewPr>
  </p:slideViewPr>
  <p:notesTextViewPr>
    <p:cViewPr>
      <p:scale>
        <a:sx n="1" d="1"/>
        <a:sy n="1" d="1"/>
      </p:scale>
      <p:origin x="0" y="0"/>
    </p:cViewPr>
  </p:notesTextViewPr>
  <p:notesViewPr>
    <p:cSldViewPr snapToGrid="0" snapToObjects="1">
      <p:cViewPr varScale="1">
        <p:scale>
          <a:sx n="59" d="100"/>
          <a:sy n="59" d="100"/>
        </p:scale>
        <p:origin x="2251" y="77"/>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viewProps" Target="viewProp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theme" Target="theme/theme1.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tableStyles" Target="tableStyles.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commentAuthors" Target="commentAuthor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notesMaster" Target="notesMasters/notesMaster1.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AC5887-B343-1D4C-9540-711B41B3DFA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9E0540F-8E69-5C4D-853B-447AE43EF8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B8B54B-C6F3-634A-A175-A438C4A5EC70}" type="datetimeFigureOut">
              <a:rPr lang="en-US" smtClean="0"/>
              <a:t>9/7/2021</a:t>
            </a:fld>
            <a:endParaRPr lang="en-US"/>
          </a:p>
        </p:txBody>
      </p:sp>
      <p:sp>
        <p:nvSpPr>
          <p:cNvPr id="4" name="Footer Placeholder 3">
            <a:extLst>
              <a:ext uri="{FF2B5EF4-FFF2-40B4-BE49-F238E27FC236}">
                <a16:creationId xmlns:a16="http://schemas.microsoft.com/office/drawing/2014/main" id="{B84235AA-0587-7A44-845C-5CBDE443E9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5C3471D-FF42-1E42-86A3-3C7CC97317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C4F1BB-8698-D146-90BF-BC7E85376B99}" type="slidenum">
              <a:rPr lang="en-US" smtClean="0"/>
              <a:t>‹#›</a:t>
            </a:fld>
            <a:endParaRPr lang="en-US"/>
          </a:p>
        </p:txBody>
      </p:sp>
    </p:spTree>
    <p:extLst>
      <p:ext uri="{BB962C8B-B14F-4D97-AF65-F5344CB8AC3E}">
        <p14:creationId xmlns:p14="http://schemas.microsoft.com/office/powerpoint/2010/main" val="1674397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AB557-68BD-4EB5-BC0F-14247F99E1C6}" type="datetimeFigureOut">
              <a:rPr lang="en-CA" smtClean="0"/>
              <a:t>2021-09-07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CFA959-F140-4DE7-AE87-4D93140DC48B}" type="slidenum">
              <a:rPr lang="en-CA" smtClean="0"/>
              <a:t>‹#›</a:t>
            </a:fld>
            <a:endParaRPr lang="en-CA"/>
          </a:p>
        </p:txBody>
      </p:sp>
    </p:spTree>
    <p:extLst>
      <p:ext uri="{BB962C8B-B14F-4D97-AF65-F5344CB8AC3E}">
        <p14:creationId xmlns:p14="http://schemas.microsoft.com/office/powerpoint/2010/main" val="2554269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1</a:t>
            </a:fld>
            <a:endParaRPr lang="en-CA"/>
          </a:p>
        </p:txBody>
      </p:sp>
    </p:spTree>
    <p:extLst>
      <p:ext uri="{BB962C8B-B14F-4D97-AF65-F5344CB8AC3E}">
        <p14:creationId xmlns:p14="http://schemas.microsoft.com/office/powerpoint/2010/main" val="5982709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21</a:t>
            </a:fld>
            <a:endParaRPr lang="en-CA"/>
          </a:p>
        </p:txBody>
      </p:sp>
    </p:spTree>
    <p:extLst>
      <p:ext uri="{BB962C8B-B14F-4D97-AF65-F5344CB8AC3E}">
        <p14:creationId xmlns:p14="http://schemas.microsoft.com/office/powerpoint/2010/main" val="1372683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23</a:t>
            </a:fld>
            <a:endParaRPr lang="en-CA"/>
          </a:p>
        </p:txBody>
      </p:sp>
    </p:spTree>
    <p:extLst>
      <p:ext uri="{BB962C8B-B14F-4D97-AF65-F5344CB8AC3E}">
        <p14:creationId xmlns:p14="http://schemas.microsoft.com/office/powerpoint/2010/main" val="531248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Package::function() makes it easy to identify which package that particular function lives in. Can be useful when there are multiple functions of the same name </a:t>
            </a:r>
          </a:p>
        </p:txBody>
      </p:sp>
      <p:sp>
        <p:nvSpPr>
          <p:cNvPr id="4" name="Slide Number Placeholder 3"/>
          <p:cNvSpPr>
            <a:spLocks noGrp="1"/>
          </p:cNvSpPr>
          <p:nvPr>
            <p:ph type="sldNum" sz="quarter" idx="5"/>
          </p:nvPr>
        </p:nvSpPr>
        <p:spPr/>
        <p:txBody>
          <a:bodyPr/>
          <a:lstStyle/>
          <a:p>
            <a:fld id="{81CFA959-F140-4DE7-AE87-4D93140DC48B}" type="slidenum">
              <a:rPr lang="en-CA" smtClean="0"/>
              <a:t>24</a:t>
            </a:fld>
            <a:endParaRPr lang="en-CA"/>
          </a:p>
        </p:txBody>
      </p:sp>
    </p:spTree>
    <p:extLst>
      <p:ext uri="{BB962C8B-B14F-4D97-AF65-F5344CB8AC3E}">
        <p14:creationId xmlns:p14="http://schemas.microsoft.com/office/powerpoint/2010/main" val="1377781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End of first hour</a:t>
            </a:r>
          </a:p>
        </p:txBody>
      </p:sp>
      <p:sp>
        <p:nvSpPr>
          <p:cNvPr id="4" name="Slide Number Placeholder 3"/>
          <p:cNvSpPr>
            <a:spLocks noGrp="1"/>
          </p:cNvSpPr>
          <p:nvPr>
            <p:ph type="sldNum" sz="quarter" idx="5"/>
          </p:nvPr>
        </p:nvSpPr>
        <p:spPr/>
        <p:txBody>
          <a:bodyPr/>
          <a:lstStyle/>
          <a:p>
            <a:fld id="{81CFA959-F140-4DE7-AE87-4D93140DC48B}" type="slidenum">
              <a:rPr lang="en-CA" smtClean="0"/>
              <a:t>26</a:t>
            </a:fld>
            <a:endParaRPr lang="en-CA"/>
          </a:p>
        </p:txBody>
      </p:sp>
    </p:spTree>
    <p:extLst>
      <p:ext uri="{BB962C8B-B14F-4D97-AF65-F5344CB8AC3E}">
        <p14:creationId xmlns:p14="http://schemas.microsoft.com/office/powerpoint/2010/main" val="295760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28</a:t>
            </a:fld>
            <a:endParaRPr lang="en-CA"/>
          </a:p>
        </p:txBody>
      </p:sp>
    </p:spTree>
    <p:extLst>
      <p:ext uri="{BB962C8B-B14F-4D97-AF65-F5344CB8AC3E}">
        <p14:creationId xmlns:p14="http://schemas.microsoft.com/office/powerpoint/2010/main" val="687683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29</a:t>
            </a:fld>
            <a:endParaRPr lang="en-CA"/>
          </a:p>
        </p:txBody>
      </p:sp>
    </p:spTree>
    <p:extLst>
      <p:ext uri="{BB962C8B-B14F-4D97-AF65-F5344CB8AC3E}">
        <p14:creationId xmlns:p14="http://schemas.microsoft.com/office/powerpoint/2010/main" val="3810637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31</a:t>
            </a:fld>
            <a:endParaRPr lang="en-CA"/>
          </a:p>
        </p:txBody>
      </p:sp>
    </p:spTree>
    <p:extLst>
      <p:ext uri="{BB962C8B-B14F-4D97-AF65-F5344CB8AC3E}">
        <p14:creationId xmlns:p14="http://schemas.microsoft.com/office/powerpoint/2010/main" val="28782124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32</a:t>
            </a:fld>
            <a:endParaRPr lang="en-CA"/>
          </a:p>
        </p:txBody>
      </p:sp>
    </p:spTree>
    <p:extLst>
      <p:ext uri="{BB962C8B-B14F-4D97-AF65-F5344CB8AC3E}">
        <p14:creationId xmlns:p14="http://schemas.microsoft.com/office/powerpoint/2010/main" val="526428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35</a:t>
            </a:fld>
            <a:endParaRPr lang="en-CA"/>
          </a:p>
        </p:txBody>
      </p:sp>
    </p:spTree>
    <p:extLst>
      <p:ext uri="{BB962C8B-B14F-4D97-AF65-F5344CB8AC3E}">
        <p14:creationId xmlns:p14="http://schemas.microsoft.com/office/powerpoint/2010/main" val="2009918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36</a:t>
            </a:fld>
            <a:endParaRPr lang="en-CA"/>
          </a:p>
        </p:txBody>
      </p:sp>
    </p:spTree>
    <p:extLst>
      <p:ext uri="{BB962C8B-B14F-4D97-AF65-F5344CB8AC3E}">
        <p14:creationId xmlns:p14="http://schemas.microsoft.com/office/powerpoint/2010/main" val="3628204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5</a:t>
            </a:fld>
            <a:endParaRPr lang="en-CA"/>
          </a:p>
        </p:txBody>
      </p:sp>
    </p:spTree>
    <p:extLst>
      <p:ext uri="{BB962C8B-B14F-4D97-AF65-F5344CB8AC3E}">
        <p14:creationId xmlns:p14="http://schemas.microsoft.com/office/powerpoint/2010/main" val="2904726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b="0">
              <a:solidFill>
                <a:srgbClr val="17A488"/>
              </a:solidFill>
            </a:endParaRPr>
          </a:p>
        </p:txBody>
      </p:sp>
      <p:sp>
        <p:nvSpPr>
          <p:cNvPr id="4" name="Slide Number Placeholder 3"/>
          <p:cNvSpPr>
            <a:spLocks noGrp="1"/>
          </p:cNvSpPr>
          <p:nvPr>
            <p:ph type="sldNum" sz="quarter" idx="5"/>
          </p:nvPr>
        </p:nvSpPr>
        <p:spPr/>
        <p:txBody>
          <a:bodyPr/>
          <a:lstStyle/>
          <a:p>
            <a:fld id="{81CFA959-F140-4DE7-AE87-4D93140DC48B}" type="slidenum">
              <a:rPr lang="en-CA" smtClean="0"/>
              <a:t>37</a:t>
            </a:fld>
            <a:endParaRPr lang="en-CA"/>
          </a:p>
        </p:txBody>
      </p:sp>
    </p:spTree>
    <p:extLst>
      <p:ext uri="{BB962C8B-B14F-4D97-AF65-F5344CB8AC3E}">
        <p14:creationId xmlns:p14="http://schemas.microsoft.com/office/powerpoint/2010/main" val="11703407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39</a:t>
            </a:fld>
            <a:endParaRPr lang="en-CA"/>
          </a:p>
        </p:txBody>
      </p:sp>
    </p:spTree>
    <p:extLst>
      <p:ext uri="{BB962C8B-B14F-4D97-AF65-F5344CB8AC3E}">
        <p14:creationId xmlns:p14="http://schemas.microsoft.com/office/powerpoint/2010/main" val="3868166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40</a:t>
            </a:fld>
            <a:endParaRPr lang="en-CA"/>
          </a:p>
        </p:txBody>
      </p:sp>
    </p:spTree>
    <p:extLst>
      <p:ext uri="{BB962C8B-B14F-4D97-AF65-F5344CB8AC3E}">
        <p14:creationId xmlns:p14="http://schemas.microsoft.com/office/powerpoint/2010/main" val="2318678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42</a:t>
            </a:fld>
            <a:endParaRPr lang="en-CA"/>
          </a:p>
        </p:txBody>
      </p:sp>
    </p:spTree>
    <p:extLst>
      <p:ext uri="{BB962C8B-B14F-4D97-AF65-F5344CB8AC3E}">
        <p14:creationId xmlns:p14="http://schemas.microsoft.com/office/powerpoint/2010/main" val="3329830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46</a:t>
            </a:fld>
            <a:endParaRPr lang="en-CA"/>
          </a:p>
        </p:txBody>
      </p:sp>
    </p:spTree>
    <p:extLst>
      <p:ext uri="{BB962C8B-B14F-4D97-AF65-F5344CB8AC3E}">
        <p14:creationId xmlns:p14="http://schemas.microsoft.com/office/powerpoint/2010/main" val="2768702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End AM session</a:t>
            </a:r>
          </a:p>
        </p:txBody>
      </p:sp>
      <p:sp>
        <p:nvSpPr>
          <p:cNvPr id="4" name="Slide Number Placeholder 3"/>
          <p:cNvSpPr>
            <a:spLocks noGrp="1"/>
          </p:cNvSpPr>
          <p:nvPr>
            <p:ph type="sldNum" sz="quarter" idx="5"/>
          </p:nvPr>
        </p:nvSpPr>
        <p:spPr/>
        <p:txBody>
          <a:bodyPr/>
          <a:lstStyle/>
          <a:p>
            <a:fld id="{81CFA959-F140-4DE7-AE87-4D93140DC48B}" type="slidenum">
              <a:rPr lang="en-CA" smtClean="0"/>
              <a:t>52</a:t>
            </a:fld>
            <a:endParaRPr lang="en-CA"/>
          </a:p>
        </p:txBody>
      </p:sp>
    </p:spTree>
    <p:extLst>
      <p:ext uri="{BB962C8B-B14F-4D97-AF65-F5344CB8AC3E}">
        <p14:creationId xmlns:p14="http://schemas.microsoft.com/office/powerpoint/2010/main" val="1962431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53</a:t>
            </a:fld>
            <a:endParaRPr lang="en-CA"/>
          </a:p>
        </p:txBody>
      </p:sp>
    </p:spTree>
    <p:extLst>
      <p:ext uri="{BB962C8B-B14F-4D97-AF65-F5344CB8AC3E}">
        <p14:creationId xmlns:p14="http://schemas.microsoft.com/office/powerpoint/2010/main" val="805777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57</a:t>
            </a:fld>
            <a:endParaRPr lang="en-CA"/>
          </a:p>
        </p:txBody>
      </p:sp>
    </p:spTree>
    <p:extLst>
      <p:ext uri="{BB962C8B-B14F-4D97-AF65-F5344CB8AC3E}">
        <p14:creationId xmlns:p14="http://schemas.microsoft.com/office/powerpoint/2010/main" val="150663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64</a:t>
            </a:fld>
            <a:endParaRPr lang="en-CA"/>
          </a:p>
        </p:txBody>
      </p:sp>
    </p:spTree>
    <p:extLst>
      <p:ext uri="{BB962C8B-B14F-4D97-AF65-F5344CB8AC3E}">
        <p14:creationId xmlns:p14="http://schemas.microsoft.com/office/powerpoint/2010/main" val="1586571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Change name of objects (</a:t>
            </a:r>
            <a:r>
              <a:rPr lang="en-CA" err="1"/>
              <a:t>ie</a:t>
            </a:r>
            <a:r>
              <a:rPr lang="en-CA"/>
              <a:t> don’t call matrix matrix)</a:t>
            </a:r>
          </a:p>
        </p:txBody>
      </p:sp>
      <p:sp>
        <p:nvSpPr>
          <p:cNvPr id="4" name="Slide Number Placeholder 3"/>
          <p:cNvSpPr>
            <a:spLocks noGrp="1"/>
          </p:cNvSpPr>
          <p:nvPr>
            <p:ph type="sldNum" sz="quarter" idx="5"/>
          </p:nvPr>
        </p:nvSpPr>
        <p:spPr/>
        <p:txBody>
          <a:bodyPr/>
          <a:lstStyle/>
          <a:p>
            <a:fld id="{81CFA959-F140-4DE7-AE87-4D93140DC48B}" type="slidenum">
              <a:rPr lang="en-CA" smtClean="0"/>
              <a:t>65</a:t>
            </a:fld>
            <a:endParaRPr lang="en-CA"/>
          </a:p>
        </p:txBody>
      </p:sp>
    </p:spTree>
    <p:extLst>
      <p:ext uri="{BB962C8B-B14F-4D97-AF65-F5344CB8AC3E}">
        <p14:creationId xmlns:p14="http://schemas.microsoft.com/office/powerpoint/2010/main" val="3774922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6</a:t>
            </a:fld>
            <a:endParaRPr lang="en-CA"/>
          </a:p>
        </p:txBody>
      </p:sp>
    </p:spTree>
    <p:extLst>
      <p:ext uri="{BB962C8B-B14F-4D97-AF65-F5344CB8AC3E}">
        <p14:creationId xmlns:p14="http://schemas.microsoft.com/office/powerpoint/2010/main" val="14531397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Move functions up</a:t>
            </a:r>
          </a:p>
        </p:txBody>
      </p:sp>
      <p:sp>
        <p:nvSpPr>
          <p:cNvPr id="4" name="Slide Number Placeholder 3"/>
          <p:cNvSpPr>
            <a:spLocks noGrp="1"/>
          </p:cNvSpPr>
          <p:nvPr>
            <p:ph type="sldNum" sz="quarter" idx="5"/>
          </p:nvPr>
        </p:nvSpPr>
        <p:spPr/>
        <p:txBody>
          <a:bodyPr/>
          <a:lstStyle/>
          <a:p>
            <a:fld id="{81CFA959-F140-4DE7-AE87-4D93140DC48B}" type="slidenum">
              <a:rPr lang="en-CA" smtClean="0"/>
              <a:t>68</a:t>
            </a:fld>
            <a:endParaRPr lang="en-CA"/>
          </a:p>
        </p:txBody>
      </p:sp>
    </p:spTree>
    <p:extLst>
      <p:ext uri="{BB962C8B-B14F-4D97-AF65-F5344CB8AC3E}">
        <p14:creationId xmlns:p14="http://schemas.microsoft.com/office/powerpoint/2010/main" val="2175441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77</a:t>
            </a:fld>
            <a:endParaRPr lang="en-CA"/>
          </a:p>
        </p:txBody>
      </p:sp>
    </p:spTree>
    <p:extLst>
      <p:ext uri="{BB962C8B-B14F-4D97-AF65-F5344CB8AC3E}">
        <p14:creationId xmlns:p14="http://schemas.microsoft.com/office/powerpoint/2010/main" val="28608467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Easily drop </a:t>
            </a:r>
          </a:p>
        </p:txBody>
      </p:sp>
      <p:sp>
        <p:nvSpPr>
          <p:cNvPr id="4" name="Slide Number Placeholder 3"/>
          <p:cNvSpPr>
            <a:spLocks noGrp="1"/>
          </p:cNvSpPr>
          <p:nvPr>
            <p:ph type="sldNum" sz="quarter" idx="5"/>
          </p:nvPr>
        </p:nvSpPr>
        <p:spPr/>
        <p:txBody>
          <a:bodyPr/>
          <a:lstStyle/>
          <a:p>
            <a:fld id="{81CFA959-F140-4DE7-AE87-4D93140DC48B}" type="slidenum">
              <a:rPr lang="en-CA" smtClean="0"/>
              <a:t>78</a:t>
            </a:fld>
            <a:endParaRPr lang="en-CA"/>
          </a:p>
        </p:txBody>
      </p:sp>
    </p:spTree>
    <p:extLst>
      <p:ext uri="{BB962C8B-B14F-4D97-AF65-F5344CB8AC3E}">
        <p14:creationId xmlns:p14="http://schemas.microsoft.com/office/powerpoint/2010/main" val="360129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79</a:t>
            </a:fld>
            <a:endParaRPr lang="en-CA"/>
          </a:p>
        </p:txBody>
      </p:sp>
    </p:spTree>
    <p:extLst>
      <p:ext uri="{BB962C8B-B14F-4D97-AF65-F5344CB8AC3E}">
        <p14:creationId xmlns:p14="http://schemas.microsoft.com/office/powerpoint/2010/main" val="4180480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Treating NA’s</a:t>
            </a:r>
          </a:p>
        </p:txBody>
      </p:sp>
      <p:sp>
        <p:nvSpPr>
          <p:cNvPr id="4" name="Slide Number Placeholder 3"/>
          <p:cNvSpPr>
            <a:spLocks noGrp="1"/>
          </p:cNvSpPr>
          <p:nvPr>
            <p:ph type="sldNum" sz="quarter" idx="5"/>
          </p:nvPr>
        </p:nvSpPr>
        <p:spPr/>
        <p:txBody>
          <a:bodyPr/>
          <a:lstStyle/>
          <a:p>
            <a:fld id="{81CFA959-F140-4DE7-AE87-4D93140DC48B}" type="slidenum">
              <a:rPr lang="en-CA" smtClean="0"/>
              <a:t>80</a:t>
            </a:fld>
            <a:endParaRPr lang="en-CA"/>
          </a:p>
        </p:txBody>
      </p:sp>
    </p:spTree>
    <p:extLst>
      <p:ext uri="{BB962C8B-B14F-4D97-AF65-F5344CB8AC3E}">
        <p14:creationId xmlns:p14="http://schemas.microsoft.com/office/powerpoint/2010/main" val="1104874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Phrase this as a question?</a:t>
            </a:r>
          </a:p>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86</a:t>
            </a:fld>
            <a:endParaRPr lang="en-CA"/>
          </a:p>
        </p:txBody>
      </p:sp>
    </p:spTree>
    <p:extLst>
      <p:ext uri="{BB962C8B-B14F-4D97-AF65-F5344CB8AC3E}">
        <p14:creationId xmlns:p14="http://schemas.microsoft.com/office/powerpoint/2010/main" val="9487040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89</a:t>
            </a:fld>
            <a:endParaRPr lang="en-CA"/>
          </a:p>
        </p:txBody>
      </p:sp>
    </p:spTree>
    <p:extLst>
      <p:ext uri="{BB962C8B-B14F-4D97-AF65-F5344CB8AC3E}">
        <p14:creationId xmlns:p14="http://schemas.microsoft.com/office/powerpoint/2010/main" val="959085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Rownames(no_row_5) &lt;- NULL</a:t>
            </a:r>
          </a:p>
        </p:txBody>
      </p:sp>
      <p:sp>
        <p:nvSpPr>
          <p:cNvPr id="4" name="Slide Number Placeholder 3"/>
          <p:cNvSpPr>
            <a:spLocks noGrp="1"/>
          </p:cNvSpPr>
          <p:nvPr>
            <p:ph type="sldNum" sz="quarter" idx="5"/>
          </p:nvPr>
        </p:nvSpPr>
        <p:spPr/>
        <p:txBody>
          <a:bodyPr/>
          <a:lstStyle/>
          <a:p>
            <a:fld id="{81CFA959-F140-4DE7-AE87-4D93140DC48B}" type="slidenum">
              <a:rPr lang="en-CA" smtClean="0"/>
              <a:t>96</a:t>
            </a:fld>
            <a:endParaRPr lang="en-CA"/>
          </a:p>
        </p:txBody>
      </p:sp>
    </p:spTree>
    <p:extLst>
      <p:ext uri="{BB962C8B-B14F-4D97-AF65-F5344CB8AC3E}">
        <p14:creationId xmlns:p14="http://schemas.microsoft.com/office/powerpoint/2010/main" val="20227349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143</a:t>
            </a:fld>
            <a:endParaRPr lang="en-CA"/>
          </a:p>
        </p:txBody>
      </p:sp>
    </p:spTree>
    <p:extLst>
      <p:ext uri="{BB962C8B-B14F-4D97-AF65-F5344CB8AC3E}">
        <p14:creationId xmlns:p14="http://schemas.microsoft.com/office/powerpoint/2010/main" val="11897255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https://hhsievertsen.github.io/applied_econ_with_r/#5_Descriptive_Charts</a:t>
            </a:r>
          </a:p>
        </p:txBody>
      </p:sp>
      <p:sp>
        <p:nvSpPr>
          <p:cNvPr id="4" name="Slide Number Placeholder 3"/>
          <p:cNvSpPr>
            <a:spLocks noGrp="1"/>
          </p:cNvSpPr>
          <p:nvPr>
            <p:ph type="sldNum" sz="quarter" idx="5"/>
          </p:nvPr>
        </p:nvSpPr>
        <p:spPr/>
        <p:txBody>
          <a:bodyPr/>
          <a:lstStyle/>
          <a:p>
            <a:fld id="{81CFA959-F140-4DE7-AE87-4D93140DC48B}" type="slidenum">
              <a:rPr lang="en-CA" smtClean="0"/>
              <a:t>145</a:t>
            </a:fld>
            <a:endParaRPr lang="en-CA"/>
          </a:p>
        </p:txBody>
      </p:sp>
    </p:spTree>
    <p:extLst>
      <p:ext uri="{BB962C8B-B14F-4D97-AF65-F5344CB8AC3E}">
        <p14:creationId xmlns:p14="http://schemas.microsoft.com/office/powerpoint/2010/main" val="1267676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9</a:t>
            </a:fld>
            <a:endParaRPr lang="en-CA"/>
          </a:p>
        </p:txBody>
      </p:sp>
    </p:spTree>
    <p:extLst>
      <p:ext uri="{BB962C8B-B14F-4D97-AF65-F5344CB8AC3E}">
        <p14:creationId xmlns:p14="http://schemas.microsoft.com/office/powerpoint/2010/main" val="890490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12</a:t>
            </a:fld>
            <a:endParaRPr lang="en-CA"/>
          </a:p>
        </p:txBody>
      </p:sp>
    </p:spTree>
    <p:extLst>
      <p:ext uri="{BB962C8B-B14F-4D97-AF65-F5344CB8AC3E}">
        <p14:creationId xmlns:p14="http://schemas.microsoft.com/office/powerpoint/2010/main" val="300980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When you open </a:t>
            </a:r>
            <a:r>
              <a:rPr lang="en-CA" err="1"/>
              <a:t>Rstudio</a:t>
            </a:r>
            <a:r>
              <a:rPr lang="en-CA"/>
              <a:t> for the first time, you will see the following interface</a:t>
            </a:r>
          </a:p>
          <a:p>
            <a:endParaRPr lang="en-CA"/>
          </a:p>
          <a:p>
            <a:r>
              <a:rPr lang="en-CA"/>
              <a:t>The upper left is the source editor. This is like Stata’s do file. This is where you write your code, which we call “script.” Basically it’s just a </a:t>
            </a:r>
            <a:r>
              <a:rPr lang="en-CA" err="1"/>
              <a:t>textfile</a:t>
            </a:r>
            <a:r>
              <a:rPr lang="en-CA"/>
              <a:t> but saved with a .R extension. You will likely spend most of your time writing in </a:t>
            </a:r>
            <a:r>
              <a:rPr lang="en-CA" err="1"/>
              <a:t>Rstudio</a:t>
            </a:r>
            <a:r>
              <a:rPr lang="en-CA"/>
              <a:t> on the source editor. Your code will not be evaluated until you click “run” or ctrl/</a:t>
            </a:r>
            <a:r>
              <a:rPr lang="en-CA" err="1"/>
              <a:t>cmd+enter</a:t>
            </a:r>
            <a:r>
              <a:rPr lang="en-CA"/>
              <a:t>. You should do most of your coding here, so you can save it and get back to it later. </a:t>
            </a:r>
          </a:p>
          <a:p>
            <a:endParaRPr lang="en-CA"/>
          </a:p>
          <a:p>
            <a:r>
              <a:rPr lang="en-CA"/>
              <a:t>The lower left window is the R Console. It’s the brain or the heart of R. If you were to run your codes in R instead of </a:t>
            </a:r>
            <a:r>
              <a:rPr lang="en-CA" err="1"/>
              <a:t>Rstudio</a:t>
            </a:r>
            <a:r>
              <a:rPr lang="en-CA"/>
              <a:t>, you would only see this window. If you type a code here, it will execute it immediately. For example, you can type 1+1 into the console, and R will give you an output of 2. </a:t>
            </a:r>
          </a:p>
          <a:p>
            <a:endParaRPr lang="en-CA"/>
          </a:p>
          <a:p>
            <a:r>
              <a:rPr lang="en-CA"/>
              <a:t>The upper right is the workspace browser and history. You can see the objects in your workspace as well as the commands you have executed. </a:t>
            </a:r>
          </a:p>
          <a:p>
            <a:endParaRPr lang="en-CA"/>
          </a:p>
          <a:p>
            <a:r>
              <a:rPr lang="en-CA"/>
              <a:t>The lower right contains the files/plots/packages/help/viewer and also access R help. </a:t>
            </a:r>
          </a:p>
        </p:txBody>
      </p:sp>
      <p:sp>
        <p:nvSpPr>
          <p:cNvPr id="4" name="Slide Number Placeholder 3"/>
          <p:cNvSpPr>
            <a:spLocks noGrp="1"/>
          </p:cNvSpPr>
          <p:nvPr>
            <p:ph type="sldNum" sz="quarter" idx="5"/>
          </p:nvPr>
        </p:nvSpPr>
        <p:spPr/>
        <p:txBody>
          <a:bodyPr/>
          <a:lstStyle/>
          <a:p>
            <a:fld id="{81CFA959-F140-4DE7-AE87-4D93140DC48B}" type="slidenum">
              <a:rPr lang="en-CA" smtClean="0"/>
              <a:t>13</a:t>
            </a:fld>
            <a:endParaRPr lang="en-CA"/>
          </a:p>
        </p:txBody>
      </p:sp>
    </p:spTree>
    <p:extLst>
      <p:ext uri="{BB962C8B-B14F-4D97-AF65-F5344CB8AC3E}">
        <p14:creationId xmlns:p14="http://schemas.microsoft.com/office/powerpoint/2010/main" val="3263109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15</a:t>
            </a:fld>
            <a:endParaRPr lang="en-CA"/>
          </a:p>
        </p:txBody>
      </p:sp>
    </p:spTree>
    <p:extLst>
      <p:ext uri="{BB962C8B-B14F-4D97-AF65-F5344CB8AC3E}">
        <p14:creationId xmlns:p14="http://schemas.microsoft.com/office/powerpoint/2010/main" val="2177937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16</a:t>
            </a:fld>
            <a:endParaRPr lang="en-CA"/>
          </a:p>
        </p:txBody>
      </p:sp>
    </p:spTree>
    <p:extLst>
      <p:ext uri="{BB962C8B-B14F-4D97-AF65-F5344CB8AC3E}">
        <p14:creationId xmlns:p14="http://schemas.microsoft.com/office/powerpoint/2010/main" val="13919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basis of programming is that we write instructions for the computer to follow. And we tell the computer to follow those instructions. We write or code instructions in R because it is a common language that both you and the computer understand. We call the instructions commands, and we tell the computer to follow the instructions by executing/running those commands. </a:t>
            </a:r>
          </a:p>
          <a:p>
            <a:endParaRPr lang="en-CA"/>
          </a:p>
          <a:p>
            <a:r>
              <a:rPr lang="en-CA"/>
              <a:t>Because we want our code and workflow to be reproducible, it is better to type the commands in the script editor and save the script for later on. This way there is a complete record of what we did. </a:t>
            </a:r>
          </a:p>
          <a:p>
            <a:endParaRPr lang="en-CA"/>
          </a:p>
          <a:p>
            <a:endParaRPr lang="en-CA"/>
          </a:p>
        </p:txBody>
      </p:sp>
      <p:sp>
        <p:nvSpPr>
          <p:cNvPr id="4" name="Slide Number Placeholder 3"/>
          <p:cNvSpPr>
            <a:spLocks noGrp="1"/>
          </p:cNvSpPr>
          <p:nvPr>
            <p:ph type="sldNum" sz="quarter" idx="5"/>
          </p:nvPr>
        </p:nvSpPr>
        <p:spPr/>
        <p:txBody>
          <a:bodyPr/>
          <a:lstStyle/>
          <a:p>
            <a:fld id="{81CFA959-F140-4DE7-AE87-4D93140DC48B}" type="slidenum">
              <a:rPr lang="en-CA" smtClean="0"/>
              <a:t>18</a:t>
            </a:fld>
            <a:endParaRPr lang="en-CA"/>
          </a:p>
        </p:txBody>
      </p:sp>
    </p:spTree>
    <p:extLst>
      <p:ext uri="{BB962C8B-B14F-4D97-AF65-F5344CB8AC3E}">
        <p14:creationId xmlns:p14="http://schemas.microsoft.com/office/powerpoint/2010/main" val="2145806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CD39CC-4F61-6C42-9AC1-CEDE2BEAEA65}"/>
              </a:ext>
            </a:extLst>
          </p:cNvPr>
          <p:cNvPicPr>
            <a:picLocks noChangeAspect="1"/>
          </p:cNvPicPr>
          <p:nvPr userDrawn="1"/>
        </p:nvPicPr>
        <p:blipFill>
          <a:blip r:embed="rId2"/>
          <a:stretch>
            <a:fillRect/>
          </a:stretch>
        </p:blipFill>
        <p:spPr>
          <a:xfrm>
            <a:off x="0" y="0"/>
            <a:ext cx="12197119" cy="5078437"/>
          </a:xfrm>
          <a:prstGeom prst="rect">
            <a:avLst/>
          </a:prstGeom>
        </p:spPr>
      </p:pic>
      <p:pic>
        <p:nvPicPr>
          <p:cNvPr id="3" name="Picture 2">
            <a:extLst>
              <a:ext uri="{FF2B5EF4-FFF2-40B4-BE49-F238E27FC236}">
                <a16:creationId xmlns:a16="http://schemas.microsoft.com/office/drawing/2014/main" id="{6CFD10A9-06EA-6C44-A9A9-88F3B5C25DB0}"/>
              </a:ext>
            </a:extLst>
          </p:cNvPr>
          <p:cNvPicPr>
            <a:picLocks noChangeAspect="1"/>
          </p:cNvPicPr>
          <p:nvPr userDrawn="1"/>
        </p:nvPicPr>
        <p:blipFill>
          <a:blip r:embed="rId3"/>
          <a:stretch>
            <a:fillRect/>
          </a:stretch>
        </p:blipFill>
        <p:spPr>
          <a:xfrm>
            <a:off x="365903" y="5480919"/>
            <a:ext cx="6034619" cy="952498"/>
          </a:xfrm>
          <a:prstGeom prst="rect">
            <a:avLst/>
          </a:prstGeom>
        </p:spPr>
      </p:pic>
    </p:spTree>
    <p:extLst>
      <p:ext uri="{BB962C8B-B14F-4D97-AF65-F5344CB8AC3E}">
        <p14:creationId xmlns:p14="http://schemas.microsoft.com/office/powerpoint/2010/main" val="296120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Two Colum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758C-8024-AC4A-97CE-04A12CC4030D}"/>
              </a:ext>
            </a:extLst>
          </p:cNvPr>
          <p:cNvSpPr>
            <a:spLocks noGrp="1"/>
          </p:cNvSpPr>
          <p:nvPr>
            <p:ph type="title"/>
          </p:nvPr>
        </p:nvSpPr>
        <p:spPr>
          <a:xfrm>
            <a:off x="731520" y="457200"/>
            <a:ext cx="4040505" cy="1600200"/>
          </a:xfrm>
          <a:prstGeom prst="rect">
            <a:avLst/>
          </a:prstGeom>
        </p:spPr>
        <p:txBody>
          <a:bodyPr anchor="ctr"/>
          <a:lstStyle>
            <a:lvl1pPr>
              <a:defRPr sz="3200" b="1" i="0">
                <a:solidFill>
                  <a:srgbClr val="0D2244"/>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F713732A-E107-D544-BA7F-8E02FA390D5A}"/>
              </a:ext>
            </a:extLst>
          </p:cNvPr>
          <p:cNvSpPr>
            <a:spLocks noGrp="1"/>
          </p:cNvSpPr>
          <p:nvPr>
            <p:ph type="pic" idx="1"/>
          </p:nvPr>
        </p:nvSpPr>
        <p:spPr>
          <a:xfrm>
            <a:off x="5183188" y="457200"/>
            <a:ext cx="6348330" cy="5383760"/>
          </a:xfrm>
          <a:prstGeom prst="rect">
            <a:avLst/>
          </a:prstGeom>
        </p:spPr>
        <p:txBody>
          <a:bodyPr/>
          <a:lstStyle>
            <a:lvl1pPr marL="0" indent="0">
              <a:buNone/>
              <a:defRPr sz="3200">
                <a:solidFill>
                  <a:srgbClr val="0D2244"/>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1C58DF-C432-B248-8DFE-B04BEE2ACBEF}"/>
              </a:ext>
            </a:extLst>
          </p:cNvPr>
          <p:cNvSpPr>
            <a:spLocks noGrp="1"/>
          </p:cNvSpPr>
          <p:nvPr>
            <p:ph type="body" sz="half" idx="2"/>
          </p:nvPr>
        </p:nvSpPr>
        <p:spPr>
          <a:xfrm>
            <a:off x="731520" y="2057400"/>
            <a:ext cx="4040505" cy="3783559"/>
          </a:xfrm>
          <a:prstGeom prst="rect">
            <a:avLst/>
          </a:prstGeom>
        </p:spPr>
        <p:txBody>
          <a:bodyPr anchor="t"/>
          <a:lstStyle>
            <a:lvl1pPr marL="0" indent="0">
              <a:buNone/>
              <a:defRPr sz="1600">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9" name="Straight Connector 8">
            <a:extLst>
              <a:ext uri="{FF2B5EF4-FFF2-40B4-BE49-F238E27FC236}">
                <a16:creationId xmlns:a16="http://schemas.microsoft.com/office/drawing/2014/main" id="{A75E9B5C-43DD-1443-98F9-101C05B1E9E4}"/>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5FCB6EA-EB61-DB42-8A1B-BE594F626992}"/>
              </a:ext>
            </a:extLst>
          </p:cNvPr>
          <p:cNvPicPr>
            <a:picLocks noChangeAspect="1"/>
          </p:cNvPicPr>
          <p:nvPr userDrawn="1"/>
        </p:nvPicPr>
        <p:blipFill>
          <a:blip r:embed="rId2"/>
          <a:stretch>
            <a:fillRect/>
          </a:stretch>
        </p:blipFill>
        <p:spPr>
          <a:xfrm>
            <a:off x="10507853" y="5975896"/>
            <a:ext cx="1116657" cy="714085"/>
          </a:xfrm>
          <a:prstGeom prst="rect">
            <a:avLst/>
          </a:prstGeom>
        </p:spPr>
      </p:pic>
    </p:spTree>
    <p:extLst>
      <p:ext uri="{BB962C8B-B14F-4D97-AF65-F5344CB8AC3E}">
        <p14:creationId xmlns:p14="http://schemas.microsoft.com/office/powerpoint/2010/main" val="4028555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CD39CC-4F61-6C42-9AC1-CEDE2BEAEA65}"/>
              </a:ext>
            </a:extLst>
          </p:cNvPr>
          <p:cNvPicPr>
            <a:picLocks noChangeAspect="1"/>
          </p:cNvPicPr>
          <p:nvPr userDrawn="1"/>
        </p:nvPicPr>
        <p:blipFill>
          <a:blip r:embed="rId2"/>
          <a:stretch>
            <a:fillRect/>
          </a:stretch>
        </p:blipFill>
        <p:spPr>
          <a:xfrm>
            <a:off x="0" y="0"/>
            <a:ext cx="12197119" cy="5078437"/>
          </a:xfrm>
          <a:prstGeom prst="rect">
            <a:avLst/>
          </a:prstGeom>
        </p:spPr>
      </p:pic>
      <p:pic>
        <p:nvPicPr>
          <p:cNvPr id="9" name="Picture 8">
            <a:extLst>
              <a:ext uri="{FF2B5EF4-FFF2-40B4-BE49-F238E27FC236}">
                <a16:creationId xmlns:a16="http://schemas.microsoft.com/office/drawing/2014/main" id="{9C4D438F-D3D1-0449-B4C8-1AFB8592AE15}"/>
              </a:ext>
            </a:extLst>
          </p:cNvPr>
          <p:cNvPicPr>
            <a:picLocks noChangeAspect="1"/>
          </p:cNvPicPr>
          <p:nvPr userDrawn="1"/>
        </p:nvPicPr>
        <p:blipFill>
          <a:blip r:embed="rId3"/>
          <a:stretch>
            <a:fillRect/>
          </a:stretch>
        </p:blipFill>
        <p:spPr>
          <a:xfrm>
            <a:off x="365903" y="5515209"/>
            <a:ext cx="5930685" cy="936093"/>
          </a:xfrm>
          <a:prstGeom prst="rect">
            <a:avLst/>
          </a:prstGeom>
        </p:spPr>
      </p:pic>
    </p:spTree>
    <p:extLst>
      <p:ext uri="{BB962C8B-B14F-4D97-AF65-F5344CB8AC3E}">
        <p14:creationId xmlns:p14="http://schemas.microsoft.com/office/powerpoint/2010/main" val="25392848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Slide +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D6DB8E-FB1D-CC4D-AB8D-C415B2D4BB91}"/>
              </a:ext>
            </a:extLst>
          </p:cNvPr>
          <p:cNvPicPr>
            <a:picLocks noChangeAspect="1"/>
          </p:cNvPicPr>
          <p:nvPr userDrawn="1"/>
        </p:nvPicPr>
        <p:blipFill rotWithShape="1">
          <a:blip r:embed="rId2"/>
          <a:srcRect t="15569"/>
          <a:stretch/>
        </p:blipFill>
        <p:spPr>
          <a:xfrm>
            <a:off x="0" y="0"/>
            <a:ext cx="12192000" cy="4286002"/>
          </a:xfrm>
          <a:prstGeom prst="rect">
            <a:avLst/>
          </a:prstGeom>
        </p:spPr>
      </p:pic>
      <p:sp>
        <p:nvSpPr>
          <p:cNvPr id="10" name="Title 10">
            <a:extLst>
              <a:ext uri="{FF2B5EF4-FFF2-40B4-BE49-F238E27FC236}">
                <a16:creationId xmlns:a16="http://schemas.microsoft.com/office/drawing/2014/main" id="{8D5FAD4D-1F50-2C42-A2B1-6EC133959D2F}"/>
              </a:ext>
            </a:extLst>
          </p:cNvPr>
          <p:cNvSpPr>
            <a:spLocks noGrp="1"/>
          </p:cNvSpPr>
          <p:nvPr>
            <p:ph type="title"/>
          </p:nvPr>
        </p:nvSpPr>
        <p:spPr>
          <a:xfrm>
            <a:off x="403302" y="4519573"/>
            <a:ext cx="10515600" cy="877617"/>
          </a:xfrm>
          <a:prstGeom prst="rect">
            <a:avLst/>
          </a:prstGeom>
        </p:spPr>
        <p:txBody>
          <a:bodyPr anchor="ctr"/>
          <a:lstStyle>
            <a:lvl1pPr>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1" name="Text Placeholder 17">
            <a:extLst>
              <a:ext uri="{FF2B5EF4-FFF2-40B4-BE49-F238E27FC236}">
                <a16:creationId xmlns:a16="http://schemas.microsoft.com/office/drawing/2014/main" id="{519D5ECD-473D-344F-893F-97CB5AF76E0B}"/>
              </a:ext>
            </a:extLst>
          </p:cNvPr>
          <p:cNvSpPr>
            <a:spLocks noGrp="1"/>
          </p:cNvSpPr>
          <p:nvPr>
            <p:ph type="body" sz="quarter" idx="10" hasCustomPrompt="1"/>
          </p:nvPr>
        </p:nvSpPr>
        <p:spPr>
          <a:xfrm>
            <a:off x="403302" y="5392648"/>
            <a:ext cx="7224209" cy="645996"/>
          </a:xfrm>
          <a:prstGeom prst="rect">
            <a:avLst/>
          </a:prstGeom>
        </p:spPr>
        <p:txBody>
          <a:bodyPr/>
          <a:lstStyle>
            <a:lvl1pPr marL="0" indent="0">
              <a:buNone/>
              <a:defRPr sz="3200" b="0" i="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Subtitle</a:t>
            </a:r>
          </a:p>
        </p:txBody>
      </p:sp>
      <p:pic>
        <p:nvPicPr>
          <p:cNvPr id="9" name="Picture 8">
            <a:extLst>
              <a:ext uri="{FF2B5EF4-FFF2-40B4-BE49-F238E27FC236}">
                <a16:creationId xmlns:a16="http://schemas.microsoft.com/office/drawing/2014/main" id="{B7696370-4200-9240-8DFB-AB1A3731AD14}"/>
              </a:ext>
            </a:extLst>
          </p:cNvPr>
          <p:cNvPicPr>
            <a:picLocks noChangeAspect="1"/>
          </p:cNvPicPr>
          <p:nvPr userDrawn="1"/>
        </p:nvPicPr>
        <p:blipFill>
          <a:blip r:embed="rId3"/>
          <a:stretch>
            <a:fillRect/>
          </a:stretch>
        </p:blipFill>
        <p:spPr>
          <a:xfrm>
            <a:off x="8059119" y="6002622"/>
            <a:ext cx="3918403" cy="618477"/>
          </a:xfrm>
          <a:prstGeom prst="rect">
            <a:avLst/>
          </a:prstGeom>
        </p:spPr>
      </p:pic>
    </p:spTree>
    <p:extLst>
      <p:ext uri="{BB962C8B-B14F-4D97-AF65-F5344CB8AC3E}">
        <p14:creationId xmlns:p14="http://schemas.microsoft.com/office/powerpoint/2010/main" val="3736096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3CC8-FFAC-B042-BD76-F6CB6A38F238}"/>
              </a:ext>
            </a:extLst>
          </p:cNvPr>
          <p:cNvSpPr>
            <a:spLocks noGrp="1"/>
          </p:cNvSpPr>
          <p:nvPr>
            <p:ph type="title"/>
          </p:nvPr>
        </p:nvSpPr>
        <p:spPr>
          <a:xfrm>
            <a:off x="731520" y="365125"/>
            <a:ext cx="10799998" cy="1325563"/>
          </a:xfrm>
          <a:prstGeom prst="rect">
            <a:avLst/>
          </a:prstGeom>
        </p:spPr>
        <p:txBody>
          <a:bodyPr anchor="ctr">
            <a:normAutofit/>
          </a:bodyPr>
          <a:lstStyle>
            <a:lvl1pPr>
              <a:defRPr sz="4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7D54B4EA-259C-6446-BD42-D9DA7C879876}"/>
              </a:ext>
            </a:extLst>
          </p:cNvPr>
          <p:cNvSpPr>
            <a:spLocks noGrp="1"/>
          </p:cNvSpPr>
          <p:nvPr>
            <p:ph idx="1"/>
          </p:nvPr>
        </p:nvSpPr>
        <p:spPr>
          <a:xfrm>
            <a:off x="731520" y="1825625"/>
            <a:ext cx="10799998" cy="4015334"/>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BBF76BD5-526D-C54D-9821-B70AD59DB4D7}"/>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0D5290C-EE4B-A04F-85DD-B77DD1B5558A}"/>
              </a:ext>
            </a:extLst>
          </p:cNvPr>
          <p:cNvPicPr>
            <a:picLocks noChangeAspect="1"/>
          </p:cNvPicPr>
          <p:nvPr userDrawn="1"/>
        </p:nvPicPr>
        <p:blipFill>
          <a:blip r:embed="rId2"/>
          <a:stretch>
            <a:fillRect/>
          </a:stretch>
        </p:blipFill>
        <p:spPr>
          <a:xfrm>
            <a:off x="7733654" y="5975896"/>
            <a:ext cx="3918403" cy="618477"/>
          </a:xfrm>
          <a:prstGeom prst="rect">
            <a:avLst/>
          </a:prstGeom>
        </p:spPr>
      </p:pic>
    </p:spTree>
    <p:extLst>
      <p:ext uri="{BB962C8B-B14F-4D97-AF65-F5344CB8AC3E}">
        <p14:creationId xmlns:p14="http://schemas.microsoft.com/office/powerpoint/2010/main" val="2581352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losing Slid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76384-186B-184D-9D72-2691F8F2BDDA}"/>
              </a:ext>
            </a:extLst>
          </p:cNvPr>
          <p:cNvSpPr txBox="1"/>
          <p:nvPr userDrawn="1"/>
        </p:nvSpPr>
        <p:spPr>
          <a:xfrm>
            <a:off x="1842868" y="4225392"/>
            <a:ext cx="8567224" cy="523220"/>
          </a:xfrm>
          <a:prstGeom prst="rect">
            <a:avLst/>
          </a:prstGeom>
          <a:noFill/>
        </p:spPr>
        <p:txBody>
          <a:bodyPr wrap="square" rtlCol="0">
            <a:spAutoFit/>
          </a:bodyPr>
          <a:lstStyle/>
          <a:p>
            <a:pPr algn="ctr"/>
            <a:r>
              <a:rPr lang="en-US" sz="280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mfre.landfood.ubc.ca</a:t>
            </a:r>
          </a:p>
        </p:txBody>
      </p:sp>
      <p:cxnSp>
        <p:nvCxnSpPr>
          <p:cNvPr id="4" name="Straight Connector 3">
            <a:extLst>
              <a:ext uri="{FF2B5EF4-FFF2-40B4-BE49-F238E27FC236}">
                <a16:creationId xmlns:a16="http://schemas.microsoft.com/office/drawing/2014/main" id="{D19A337F-D19C-7348-AB6F-CC84607A4C5B}"/>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6908C6F-18B0-924C-9C03-11AFA8AE71D0}"/>
              </a:ext>
            </a:extLst>
          </p:cNvPr>
          <p:cNvPicPr>
            <a:picLocks noChangeAspect="1"/>
          </p:cNvPicPr>
          <p:nvPr userDrawn="1"/>
        </p:nvPicPr>
        <p:blipFill>
          <a:blip r:embed="rId2"/>
          <a:stretch>
            <a:fillRect/>
          </a:stretch>
        </p:blipFill>
        <p:spPr>
          <a:xfrm>
            <a:off x="4263098" y="1836238"/>
            <a:ext cx="3736060" cy="2389154"/>
          </a:xfrm>
          <a:prstGeom prst="rect">
            <a:avLst/>
          </a:prstGeom>
        </p:spPr>
      </p:pic>
    </p:spTree>
    <p:extLst>
      <p:ext uri="{BB962C8B-B14F-4D97-AF65-F5344CB8AC3E}">
        <p14:creationId xmlns:p14="http://schemas.microsoft.com/office/powerpoint/2010/main" val="747146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w/footer large logo">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19A337F-D19C-7348-AB6F-CC84607A4C5B}"/>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095A647-277F-8D40-8168-7B7E64301161}"/>
              </a:ext>
            </a:extLst>
          </p:cNvPr>
          <p:cNvPicPr>
            <a:picLocks noChangeAspect="1"/>
          </p:cNvPicPr>
          <p:nvPr userDrawn="1"/>
        </p:nvPicPr>
        <p:blipFill>
          <a:blip r:embed="rId2"/>
          <a:stretch>
            <a:fillRect/>
          </a:stretch>
        </p:blipFill>
        <p:spPr>
          <a:xfrm>
            <a:off x="10523351" y="5987989"/>
            <a:ext cx="1087097" cy="695182"/>
          </a:xfrm>
          <a:prstGeom prst="rect">
            <a:avLst/>
          </a:prstGeom>
        </p:spPr>
      </p:pic>
    </p:spTree>
    <p:extLst>
      <p:ext uri="{BB962C8B-B14F-4D97-AF65-F5344CB8AC3E}">
        <p14:creationId xmlns:p14="http://schemas.microsoft.com/office/powerpoint/2010/main" val="2274820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1_Blank w/footer small logo">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19A337F-D19C-7348-AB6F-CC84607A4C5B}"/>
              </a:ext>
            </a:extLst>
          </p:cNvPr>
          <p:cNvCxnSpPr/>
          <p:nvPr userDrawn="1"/>
        </p:nvCxnSpPr>
        <p:spPr>
          <a:xfrm>
            <a:off x="731520" y="6153194"/>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20231D2-D652-284F-BE2F-BB056E139FB7}"/>
              </a:ext>
            </a:extLst>
          </p:cNvPr>
          <p:cNvPicPr>
            <a:picLocks noChangeAspect="1"/>
          </p:cNvPicPr>
          <p:nvPr userDrawn="1"/>
        </p:nvPicPr>
        <p:blipFill>
          <a:blip r:embed="rId2"/>
          <a:stretch>
            <a:fillRect/>
          </a:stretch>
        </p:blipFill>
        <p:spPr>
          <a:xfrm>
            <a:off x="10795479" y="6250704"/>
            <a:ext cx="790153" cy="505290"/>
          </a:xfrm>
          <a:prstGeom prst="rect">
            <a:avLst/>
          </a:prstGeom>
        </p:spPr>
      </p:pic>
    </p:spTree>
    <p:extLst>
      <p:ext uri="{BB962C8B-B14F-4D97-AF65-F5344CB8AC3E}">
        <p14:creationId xmlns:p14="http://schemas.microsoft.com/office/powerpoint/2010/main" val="1086821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w/footer large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21A9EC-84A3-3648-B014-69B29D64BDAC}"/>
              </a:ext>
            </a:extLst>
          </p:cNvPr>
          <p:cNvSpPr/>
          <p:nvPr userDrawn="1"/>
        </p:nvSpPr>
        <p:spPr>
          <a:xfrm>
            <a:off x="2231572" y="3629"/>
            <a:ext cx="996042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D19A337F-D19C-7348-AB6F-CC84607A4C5B}"/>
              </a:ext>
            </a:extLst>
          </p:cNvPr>
          <p:cNvCxnSpPr>
            <a:cxnSpLocks/>
          </p:cNvCxnSpPr>
          <p:nvPr userDrawn="1"/>
        </p:nvCxnSpPr>
        <p:spPr>
          <a:xfrm>
            <a:off x="2231572" y="0"/>
            <a:ext cx="0" cy="6854228"/>
          </a:xfrm>
          <a:prstGeom prst="line">
            <a:avLst/>
          </a:prstGeom>
          <a:ln w="38100">
            <a:solidFill>
              <a:srgbClr val="21BA9C"/>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FFAF0DF-0A0B-AB45-8121-3DFC34FEB4D5}"/>
              </a:ext>
            </a:extLst>
          </p:cNvPr>
          <p:cNvPicPr>
            <a:picLocks noChangeAspect="1"/>
          </p:cNvPicPr>
          <p:nvPr userDrawn="1"/>
        </p:nvPicPr>
        <p:blipFill>
          <a:blip r:embed="rId2"/>
          <a:stretch>
            <a:fillRect/>
          </a:stretch>
        </p:blipFill>
        <p:spPr>
          <a:xfrm>
            <a:off x="226958" y="5660262"/>
            <a:ext cx="1468907" cy="939344"/>
          </a:xfrm>
          <a:prstGeom prst="rect">
            <a:avLst/>
          </a:prstGeom>
        </p:spPr>
      </p:pic>
      <p:sp>
        <p:nvSpPr>
          <p:cNvPr id="9" name="Title 1">
            <a:extLst>
              <a:ext uri="{FF2B5EF4-FFF2-40B4-BE49-F238E27FC236}">
                <a16:creationId xmlns:a16="http://schemas.microsoft.com/office/drawing/2014/main" id="{1B4B7148-B6C0-7140-BFBE-4E5AD006F555}"/>
              </a:ext>
            </a:extLst>
          </p:cNvPr>
          <p:cNvSpPr>
            <a:spLocks noGrp="1"/>
          </p:cNvSpPr>
          <p:nvPr>
            <p:ph type="title"/>
          </p:nvPr>
        </p:nvSpPr>
        <p:spPr>
          <a:xfrm>
            <a:off x="2745508" y="310696"/>
            <a:ext cx="9098149" cy="1325563"/>
          </a:xfrm>
          <a:prstGeom prst="rect">
            <a:avLst/>
          </a:prstGeom>
        </p:spPr>
        <p:txBody>
          <a:bodyPr anchor="ctr">
            <a:normAutofit/>
          </a:bodyPr>
          <a:lstStyle>
            <a:lvl1pPr>
              <a:defRPr sz="4800" b="1" i="0">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0" name="Content Placeholder 2">
            <a:extLst>
              <a:ext uri="{FF2B5EF4-FFF2-40B4-BE49-F238E27FC236}">
                <a16:creationId xmlns:a16="http://schemas.microsoft.com/office/drawing/2014/main" id="{290AECFF-62BA-C547-9E34-224C73C4E3C7}"/>
              </a:ext>
            </a:extLst>
          </p:cNvPr>
          <p:cNvSpPr>
            <a:spLocks noGrp="1"/>
          </p:cNvSpPr>
          <p:nvPr>
            <p:ph idx="1"/>
          </p:nvPr>
        </p:nvSpPr>
        <p:spPr>
          <a:xfrm>
            <a:off x="2745508" y="1771196"/>
            <a:ext cx="9098149" cy="4828410"/>
          </a:xfrm>
          <a:prstGeom prst="rect">
            <a:avLst/>
          </a:prstGeom>
        </p:spPr>
        <p:txBody>
          <a:bodyPr/>
          <a:lstStyle>
            <a:lvl1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vl2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2pPr>
            <a:lvl3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3pPr>
            <a:lvl4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4pPr>
            <a:lvl5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45803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139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2339-5932-054B-B659-838F6A648C0F}"/>
              </a:ext>
            </a:extLst>
          </p:cNvPr>
          <p:cNvSpPr>
            <a:spLocks noGrp="1"/>
          </p:cNvSpPr>
          <p:nvPr>
            <p:ph type="title"/>
          </p:nvPr>
        </p:nvSpPr>
        <p:spPr>
          <a:xfrm>
            <a:off x="731520" y="365125"/>
            <a:ext cx="10799998" cy="1325563"/>
          </a:xfrm>
          <a:prstGeom prst="rect">
            <a:avLst/>
          </a:prstGeom>
        </p:spPr>
        <p:txBody>
          <a:bodyPr anchor="ctr"/>
          <a:lstStyle>
            <a:lvl1pPr>
              <a:defRPr sz="4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D817087-24A9-7D46-A049-7911C3C436BA}"/>
              </a:ext>
            </a:extLst>
          </p:cNvPr>
          <p:cNvSpPr>
            <a:spLocks noGrp="1"/>
          </p:cNvSpPr>
          <p:nvPr>
            <p:ph sz="half" idx="1"/>
          </p:nvPr>
        </p:nvSpPr>
        <p:spPr>
          <a:xfrm>
            <a:off x="731520" y="1825625"/>
            <a:ext cx="5288280" cy="4015334"/>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EF0311-B9C2-F14A-995C-73BBAE6F2A5A}"/>
              </a:ext>
            </a:extLst>
          </p:cNvPr>
          <p:cNvSpPr>
            <a:spLocks noGrp="1"/>
          </p:cNvSpPr>
          <p:nvPr>
            <p:ph sz="half" idx="2"/>
          </p:nvPr>
        </p:nvSpPr>
        <p:spPr>
          <a:xfrm>
            <a:off x="6172200" y="1825625"/>
            <a:ext cx="5359318" cy="4015334"/>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8DC1FA9E-145D-6547-8ADC-C033C3770FF4}"/>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19EC0CA-1804-4E45-8E20-EE71A4CAB9D8}"/>
              </a:ext>
            </a:extLst>
          </p:cNvPr>
          <p:cNvPicPr>
            <a:picLocks noChangeAspect="1"/>
          </p:cNvPicPr>
          <p:nvPr userDrawn="1"/>
        </p:nvPicPr>
        <p:blipFill>
          <a:blip r:embed="rId2"/>
          <a:stretch>
            <a:fillRect/>
          </a:stretch>
        </p:blipFill>
        <p:spPr>
          <a:xfrm>
            <a:off x="10554173" y="5987989"/>
            <a:ext cx="1087097" cy="695182"/>
          </a:xfrm>
          <a:prstGeom prst="rect">
            <a:avLst/>
          </a:prstGeom>
        </p:spPr>
      </p:pic>
    </p:spTree>
    <p:extLst>
      <p:ext uri="{BB962C8B-B14F-4D97-AF65-F5344CB8AC3E}">
        <p14:creationId xmlns:p14="http://schemas.microsoft.com/office/powerpoint/2010/main" val="38874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7D6DB8E-FB1D-CC4D-AB8D-C415B2D4BB91}"/>
              </a:ext>
            </a:extLst>
          </p:cNvPr>
          <p:cNvPicPr>
            <a:picLocks noChangeAspect="1"/>
          </p:cNvPicPr>
          <p:nvPr userDrawn="1"/>
        </p:nvPicPr>
        <p:blipFill rotWithShape="1">
          <a:blip r:embed="rId2"/>
          <a:srcRect t="15569"/>
          <a:stretch/>
        </p:blipFill>
        <p:spPr>
          <a:xfrm>
            <a:off x="0" y="0"/>
            <a:ext cx="12192000" cy="4286002"/>
          </a:xfrm>
          <a:prstGeom prst="rect">
            <a:avLst/>
          </a:prstGeom>
        </p:spPr>
      </p:pic>
      <p:sp>
        <p:nvSpPr>
          <p:cNvPr id="10" name="Title 10">
            <a:extLst>
              <a:ext uri="{FF2B5EF4-FFF2-40B4-BE49-F238E27FC236}">
                <a16:creationId xmlns:a16="http://schemas.microsoft.com/office/drawing/2014/main" id="{8D5FAD4D-1F50-2C42-A2B1-6EC133959D2F}"/>
              </a:ext>
            </a:extLst>
          </p:cNvPr>
          <p:cNvSpPr>
            <a:spLocks noGrp="1"/>
          </p:cNvSpPr>
          <p:nvPr>
            <p:ph type="title"/>
          </p:nvPr>
        </p:nvSpPr>
        <p:spPr>
          <a:xfrm>
            <a:off x="403302" y="4519573"/>
            <a:ext cx="10515600" cy="877617"/>
          </a:xfrm>
          <a:prstGeom prst="rect">
            <a:avLst/>
          </a:prstGeom>
        </p:spPr>
        <p:txBody>
          <a:bodyPr anchor="ctr"/>
          <a:lstStyle>
            <a:lvl1pPr>
              <a:defRPr b="1" i="0">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11" name="Text Placeholder 17">
            <a:extLst>
              <a:ext uri="{FF2B5EF4-FFF2-40B4-BE49-F238E27FC236}">
                <a16:creationId xmlns:a16="http://schemas.microsoft.com/office/drawing/2014/main" id="{519D5ECD-473D-344F-893F-97CB5AF76E0B}"/>
              </a:ext>
            </a:extLst>
          </p:cNvPr>
          <p:cNvSpPr>
            <a:spLocks noGrp="1"/>
          </p:cNvSpPr>
          <p:nvPr>
            <p:ph type="body" sz="quarter" idx="10" hasCustomPrompt="1"/>
          </p:nvPr>
        </p:nvSpPr>
        <p:spPr>
          <a:xfrm>
            <a:off x="403302" y="5392648"/>
            <a:ext cx="7224209" cy="645996"/>
          </a:xfrm>
          <a:prstGeom prst="rect">
            <a:avLst/>
          </a:prstGeom>
        </p:spPr>
        <p:txBody>
          <a:bodyPr/>
          <a:lstStyle>
            <a:lvl1pPr marL="0" indent="0">
              <a:buNone/>
              <a:defRPr sz="3200" b="0" i="0">
                <a:solidFill>
                  <a:srgbClr val="0D2244"/>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n-US" dirty="0"/>
              <a:t>Subtitle</a:t>
            </a:r>
          </a:p>
        </p:txBody>
      </p:sp>
      <p:pic>
        <p:nvPicPr>
          <p:cNvPr id="6" name="Picture 5">
            <a:extLst>
              <a:ext uri="{FF2B5EF4-FFF2-40B4-BE49-F238E27FC236}">
                <a16:creationId xmlns:a16="http://schemas.microsoft.com/office/drawing/2014/main" id="{E4A71169-5504-8A47-AF13-1B8885125ED2}"/>
              </a:ext>
            </a:extLst>
          </p:cNvPr>
          <p:cNvPicPr>
            <a:picLocks noChangeAspect="1"/>
          </p:cNvPicPr>
          <p:nvPr userDrawn="1"/>
        </p:nvPicPr>
        <p:blipFill>
          <a:blip r:embed="rId3"/>
          <a:stretch>
            <a:fillRect/>
          </a:stretch>
        </p:blipFill>
        <p:spPr>
          <a:xfrm>
            <a:off x="8059119" y="6007648"/>
            <a:ext cx="3918403" cy="618477"/>
          </a:xfrm>
          <a:prstGeom prst="rect">
            <a:avLst/>
          </a:prstGeom>
        </p:spPr>
      </p:pic>
    </p:spTree>
    <p:extLst>
      <p:ext uri="{BB962C8B-B14F-4D97-AF65-F5344CB8AC3E}">
        <p14:creationId xmlns:p14="http://schemas.microsoft.com/office/powerpoint/2010/main" val="28879564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Two Column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4758C-8024-AC4A-97CE-04A12CC4030D}"/>
              </a:ext>
            </a:extLst>
          </p:cNvPr>
          <p:cNvSpPr>
            <a:spLocks noGrp="1"/>
          </p:cNvSpPr>
          <p:nvPr>
            <p:ph type="title"/>
          </p:nvPr>
        </p:nvSpPr>
        <p:spPr>
          <a:xfrm>
            <a:off x="731520" y="457200"/>
            <a:ext cx="4040505" cy="1600200"/>
          </a:xfrm>
          <a:prstGeom prst="rect">
            <a:avLst/>
          </a:prstGeom>
        </p:spPr>
        <p:txBody>
          <a:bodyPr anchor="ctr"/>
          <a:lstStyle>
            <a:lvl1pPr>
              <a:defRPr sz="3200" b="1" i="0">
                <a:solidFill>
                  <a:schemeClr val="bg1"/>
                </a:solidFill>
                <a:latin typeface="Open Sans SemiBold" panose="020B0606030504020204" pitchFamily="34" charset="0"/>
                <a:ea typeface="Open Sans SemiBold" panose="020B0606030504020204" pitchFamily="34" charset="0"/>
                <a:cs typeface="Open Sans SemiBold" panose="020B0606030504020204" pitchFamily="34" charset="0"/>
              </a:defRPr>
            </a:lvl1pPr>
          </a:lstStyle>
          <a:p>
            <a:r>
              <a:rPr lang="en-US"/>
              <a:t>Click to edit Master title style</a:t>
            </a:r>
          </a:p>
        </p:txBody>
      </p:sp>
      <p:sp>
        <p:nvSpPr>
          <p:cNvPr id="3" name="Picture Placeholder 2">
            <a:extLst>
              <a:ext uri="{FF2B5EF4-FFF2-40B4-BE49-F238E27FC236}">
                <a16:creationId xmlns:a16="http://schemas.microsoft.com/office/drawing/2014/main" id="{F713732A-E107-D544-BA7F-8E02FA390D5A}"/>
              </a:ext>
            </a:extLst>
          </p:cNvPr>
          <p:cNvSpPr>
            <a:spLocks noGrp="1"/>
          </p:cNvSpPr>
          <p:nvPr>
            <p:ph type="pic" idx="1"/>
          </p:nvPr>
        </p:nvSpPr>
        <p:spPr>
          <a:xfrm>
            <a:off x="5183188" y="457200"/>
            <a:ext cx="6348330" cy="5383760"/>
          </a:xfrm>
          <a:prstGeom prst="rect">
            <a:avLst/>
          </a:prstGeo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1C58DF-C432-B248-8DFE-B04BEE2ACBEF}"/>
              </a:ext>
            </a:extLst>
          </p:cNvPr>
          <p:cNvSpPr>
            <a:spLocks noGrp="1"/>
          </p:cNvSpPr>
          <p:nvPr>
            <p:ph type="body" sz="half" idx="2"/>
          </p:nvPr>
        </p:nvSpPr>
        <p:spPr>
          <a:xfrm>
            <a:off x="731520" y="2057400"/>
            <a:ext cx="4040505" cy="3783559"/>
          </a:xfrm>
          <a:prstGeom prst="rect">
            <a:avLst/>
          </a:prstGeom>
        </p:spPr>
        <p:txBody>
          <a:bodyPr anchor="t"/>
          <a:lstStyle>
            <a:lvl1pPr marL="0" indent="0">
              <a:buNone/>
              <a:defRPr sz="16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9" name="Straight Connector 8">
            <a:extLst>
              <a:ext uri="{FF2B5EF4-FFF2-40B4-BE49-F238E27FC236}">
                <a16:creationId xmlns:a16="http://schemas.microsoft.com/office/drawing/2014/main" id="{A75E9B5C-43DD-1443-98F9-101C05B1E9E4}"/>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2B71CA6-D241-AD42-B17A-93058CEEF20E}"/>
              </a:ext>
            </a:extLst>
          </p:cNvPr>
          <p:cNvPicPr>
            <a:picLocks noChangeAspect="1"/>
          </p:cNvPicPr>
          <p:nvPr userDrawn="1"/>
        </p:nvPicPr>
        <p:blipFill>
          <a:blip r:embed="rId2"/>
          <a:stretch>
            <a:fillRect/>
          </a:stretch>
        </p:blipFill>
        <p:spPr>
          <a:xfrm>
            <a:off x="10543899" y="5987989"/>
            <a:ext cx="1087097" cy="695182"/>
          </a:xfrm>
          <a:prstGeom prst="rect">
            <a:avLst/>
          </a:prstGeom>
        </p:spPr>
      </p:pic>
    </p:spTree>
    <p:extLst>
      <p:ext uri="{BB962C8B-B14F-4D97-AF65-F5344CB8AC3E}">
        <p14:creationId xmlns:p14="http://schemas.microsoft.com/office/powerpoint/2010/main" val="2450106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3CC8-FFAC-B042-BD76-F6CB6A38F238}"/>
              </a:ext>
            </a:extLst>
          </p:cNvPr>
          <p:cNvSpPr>
            <a:spLocks noGrp="1"/>
          </p:cNvSpPr>
          <p:nvPr>
            <p:ph type="title"/>
          </p:nvPr>
        </p:nvSpPr>
        <p:spPr>
          <a:xfrm>
            <a:off x="731520" y="365125"/>
            <a:ext cx="10799998" cy="1325563"/>
          </a:xfrm>
          <a:prstGeom prst="rect">
            <a:avLst/>
          </a:prstGeom>
        </p:spPr>
        <p:txBody>
          <a:bodyPr anchor="ctr">
            <a:normAutofit/>
          </a:bodyPr>
          <a:lstStyle>
            <a:lvl1pPr>
              <a:defRPr sz="4800" b="1" i="0">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7D54B4EA-259C-6446-BD42-D9DA7C879876}"/>
              </a:ext>
            </a:extLst>
          </p:cNvPr>
          <p:cNvSpPr>
            <a:spLocks noGrp="1"/>
          </p:cNvSpPr>
          <p:nvPr>
            <p:ph idx="1"/>
          </p:nvPr>
        </p:nvSpPr>
        <p:spPr>
          <a:xfrm>
            <a:off x="731520" y="1825625"/>
            <a:ext cx="10799998" cy="4015334"/>
          </a:xfrm>
          <a:prstGeom prst="rect">
            <a:avLst/>
          </a:prstGeom>
        </p:spPr>
        <p:txBody>
          <a:bodyPr/>
          <a:lstStyle>
            <a:lvl1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vl2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2pPr>
            <a:lvl3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3pPr>
            <a:lvl4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4pPr>
            <a:lvl5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BBF76BD5-526D-C54D-9821-B70AD59DB4D7}"/>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4F6C677-B25C-A349-BF9F-9E90E3821B80}"/>
              </a:ext>
            </a:extLst>
          </p:cNvPr>
          <p:cNvPicPr>
            <a:picLocks noChangeAspect="1"/>
          </p:cNvPicPr>
          <p:nvPr userDrawn="1"/>
        </p:nvPicPr>
        <p:blipFill>
          <a:blip r:embed="rId2"/>
          <a:stretch>
            <a:fillRect/>
          </a:stretch>
        </p:blipFill>
        <p:spPr>
          <a:xfrm>
            <a:off x="10507853" y="5975896"/>
            <a:ext cx="1116657" cy="714085"/>
          </a:xfrm>
          <a:prstGeom prst="rect">
            <a:avLst/>
          </a:prstGeom>
        </p:spPr>
      </p:pic>
    </p:spTree>
    <p:extLst>
      <p:ext uri="{BB962C8B-B14F-4D97-AF65-F5344CB8AC3E}">
        <p14:creationId xmlns:p14="http://schemas.microsoft.com/office/powerpoint/2010/main" val="2070062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Closing Slid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76384-186B-184D-9D72-2691F8F2BDDA}"/>
              </a:ext>
            </a:extLst>
          </p:cNvPr>
          <p:cNvSpPr txBox="1"/>
          <p:nvPr userDrawn="1"/>
        </p:nvSpPr>
        <p:spPr>
          <a:xfrm>
            <a:off x="1842868" y="4225392"/>
            <a:ext cx="8567224" cy="523220"/>
          </a:xfrm>
          <a:prstGeom prst="rect">
            <a:avLst/>
          </a:prstGeom>
          <a:noFill/>
        </p:spPr>
        <p:txBody>
          <a:bodyPr wrap="square" rtlCol="0">
            <a:spAutoFit/>
          </a:bodyPr>
          <a:lstStyle/>
          <a:p>
            <a:pPr algn="ctr"/>
            <a:r>
              <a:rPr lang="en-US" sz="2800">
                <a:solidFill>
                  <a:srgbClr val="0D2244"/>
                </a:solidFill>
                <a:latin typeface="Open Sans Light" panose="020B0306030504020204" pitchFamily="34" charset="0"/>
                <a:ea typeface="Open Sans Light" panose="020B0306030504020204" pitchFamily="34" charset="0"/>
                <a:cs typeface="Open Sans Light" panose="020B0306030504020204" pitchFamily="34" charset="0"/>
              </a:rPr>
              <a:t>mfre.landfood.ubc.ca</a:t>
            </a:r>
          </a:p>
        </p:txBody>
      </p:sp>
      <p:cxnSp>
        <p:nvCxnSpPr>
          <p:cNvPr id="4" name="Straight Connector 3">
            <a:extLst>
              <a:ext uri="{FF2B5EF4-FFF2-40B4-BE49-F238E27FC236}">
                <a16:creationId xmlns:a16="http://schemas.microsoft.com/office/drawing/2014/main" id="{D19A337F-D19C-7348-AB6F-CC84607A4C5B}"/>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362E8B7D-32CF-3E42-96A8-9C0264F537C7}"/>
              </a:ext>
            </a:extLst>
          </p:cNvPr>
          <p:cNvPicPr>
            <a:picLocks noChangeAspect="1"/>
          </p:cNvPicPr>
          <p:nvPr userDrawn="1"/>
        </p:nvPicPr>
        <p:blipFill>
          <a:blip r:embed="rId2"/>
          <a:stretch>
            <a:fillRect/>
          </a:stretch>
        </p:blipFill>
        <p:spPr>
          <a:xfrm>
            <a:off x="4263098" y="1842184"/>
            <a:ext cx="3726763" cy="2383208"/>
          </a:xfrm>
          <a:prstGeom prst="rect">
            <a:avLst/>
          </a:prstGeom>
        </p:spPr>
      </p:pic>
    </p:spTree>
    <p:extLst>
      <p:ext uri="{BB962C8B-B14F-4D97-AF65-F5344CB8AC3E}">
        <p14:creationId xmlns:p14="http://schemas.microsoft.com/office/powerpoint/2010/main" val="2831468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w/footer large logo">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19A337F-D19C-7348-AB6F-CC84607A4C5B}"/>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4D357B0B-E2A7-A845-B6F4-D027CEB9A0AF}"/>
              </a:ext>
            </a:extLst>
          </p:cNvPr>
          <p:cNvPicPr>
            <a:picLocks noChangeAspect="1"/>
          </p:cNvPicPr>
          <p:nvPr userDrawn="1"/>
        </p:nvPicPr>
        <p:blipFill>
          <a:blip r:embed="rId2"/>
          <a:stretch>
            <a:fillRect/>
          </a:stretch>
        </p:blipFill>
        <p:spPr>
          <a:xfrm>
            <a:off x="10507853" y="5975896"/>
            <a:ext cx="1116657" cy="714085"/>
          </a:xfrm>
          <a:prstGeom prst="rect">
            <a:avLst/>
          </a:prstGeom>
        </p:spPr>
      </p:pic>
    </p:spTree>
    <p:extLst>
      <p:ext uri="{BB962C8B-B14F-4D97-AF65-F5344CB8AC3E}">
        <p14:creationId xmlns:p14="http://schemas.microsoft.com/office/powerpoint/2010/main" val="8693673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w/footer small logo">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D19A337F-D19C-7348-AB6F-CC84607A4C5B}"/>
              </a:ext>
            </a:extLst>
          </p:cNvPr>
          <p:cNvCxnSpPr/>
          <p:nvPr userDrawn="1"/>
        </p:nvCxnSpPr>
        <p:spPr>
          <a:xfrm>
            <a:off x="731518" y="6073812"/>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E09EACE-EDDB-3C4D-B1BB-AF35AE51B159}"/>
              </a:ext>
            </a:extLst>
          </p:cNvPr>
          <p:cNvPicPr>
            <a:picLocks noChangeAspect="1"/>
          </p:cNvPicPr>
          <p:nvPr userDrawn="1"/>
        </p:nvPicPr>
        <p:blipFill>
          <a:blip r:embed="rId2"/>
          <a:stretch>
            <a:fillRect/>
          </a:stretch>
        </p:blipFill>
        <p:spPr>
          <a:xfrm>
            <a:off x="10803099" y="6213296"/>
            <a:ext cx="774913" cy="495545"/>
          </a:xfrm>
          <a:prstGeom prst="rect">
            <a:avLst/>
          </a:prstGeom>
        </p:spPr>
      </p:pic>
    </p:spTree>
    <p:extLst>
      <p:ext uri="{BB962C8B-B14F-4D97-AF65-F5344CB8AC3E}">
        <p14:creationId xmlns:p14="http://schemas.microsoft.com/office/powerpoint/2010/main" val="302740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8830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w/footer large lo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21A9EC-84A3-3648-B014-69B29D64BDAC}"/>
              </a:ext>
            </a:extLst>
          </p:cNvPr>
          <p:cNvSpPr/>
          <p:nvPr userDrawn="1"/>
        </p:nvSpPr>
        <p:spPr>
          <a:xfrm>
            <a:off x="2063932" y="0"/>
            <a:ext cx="10128068" cy="6858000"/>
          </a:xfrm>
          <a:prstGeom prst="rect">
            <a:avLst/>
          </a:prstGeom>
          <a:solidFill>
            <a:srgbClr val="00204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73D044B-87D5-6147-8DB0-327DBCCDED96}"/>
              </a:ext>
            </a:extLst>
          </p:cNvPr>
          <p:cNvCxnSpPr>
            <a:cxnSpLocks/>
          </p:cNvCxnSpPr>
          <p:nvPr userDrawn="1"/>
        </p:nvCxnSpPr>
        <p:spPr>
          <a:xfrm>
            <a:off x="2063932" y="0"/>
            <a:ext cx="0" cy="6876000"/>
          </a:xfrm>
          <a:prstGeom prst="line">
            <a:avLst/>
          </a:prstGeom>
          <a:ln w="38100">
            <a:solidFill>
              <a:srgbClr val="21BA9C"/>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1E04FC2-5C68-314B-8375-23815C9D7734}"/>
              </a:ext>
            </a:extLst>
          </p:cNvPr>
          <p:cNvPicPr>
            <a:picLocks noChangeAspect="1"/>
          </p:cNvPicPr>
          <p:nvPr userDrawn="1"/>
        </p:nvPicPr>
        <p:blipFill>
          <a:blip r:embed="rId2"/>
          <a:stretch>
            <a:fillRect/>
          </a:stretch>
        </p:blipFill>
        <p:spPr>
          <a:xfrm>
            <a:off x="232476" y="5703214"/>
            <a:ext cx="1518832" cy="971270"/>
          </a:xfrm>
          <a:prstGeom prst="rect">
            <a:avLst/>
          </a:prstGeom>
        </p:spPr>
      </p:pic>
      <p:sp>
        <p:nvSpPr>
          <p:cNvPr id="5" name="Title 1">
            <a:extLst>
              <a:ext uri="{FF2B5EF4-FFF2-40B4-BE49-F238E27FC236}">
                <a16:creationId xmlns:a16="http://schemas.microsoft.com/office/drawing/2014/main" id="{FD73BFB4-0720-F74D-8C81-6A56B09427A3}"/>
              </a:ext>
            </a:extLst>
          </p:cNvPr>
          <p:cNvSpPr>
            <a:spLocks noGrp="1"/>
          </p:cNvSpPr>
          <p:nvPr>
            <p:ph type="title"/>
          </p:nvPr>
        </p:nvSpPr>
        <p:spPr>
          <a:xfrm>
            <a:off x="2376556" y="365125"/>
            <a:ext cx="9510644" cy="1325563"/>
          </a:xfrm>
          <a:prstGeom prst="rect">
            <a:avLst/>
          </a:prstGeom>
        </p:spPr>
        <p:txBody>
          <a:bodyPr anchor="ctr">
            <a:normAutofit/>
          </a:bodyPr>
          <a:lstStyle>
            <a:lvl1pPr>
              <a:defRPr sz="4800"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9110588D-54C5-714D-A2C6-EEA26FFA8060}"/>
              </a:ext>
            </a:extLst>
          </p:cNvPr>
          <p:cNvSpPr>
            <a:spLocks noGrp="1"/>
          </p:cNvSpPr>
          <p:nvPr>
            <p:ph idx="1"/>
          </p:nvPr>
        </p:nvSpPr>
        <p:spPr>
          <a:xfrm>
            <a:off x="2376556" y="1825624"/>
            <a:ext cx="9510644" cy="4681855"/>
          </a:xfrm>
          <a:prstGeom prst="rect">
            <a:avLst/>
          </a:prstGeom>
        </p:spPr>
        <p:txBody>
          <a:bodyPr/>
          <a:lstStyle>
            <a:lvl1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a:defRPr>
                <a:solidFill>
                  <a:schemeClr val="bg1"/>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1243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22339-5932-054B-B659-838F6A648C0F}"/>
              </a:ext>
            </a:extLst>
          </p:cNvPr>
          <p:cNvSpPr>
            <a:spLocks noGrp="1"/>
          </p:cNvSpPr>
          <p:nvPr>
            <p:ph type="title"/>
          </p:nvPr>
        </p:nvSpPr>
        <p:spPr>
          <a:xfrm>
            <a:off x="731520" y="365125"/>
            <a:ext cx="10799998" cy="1325563"/>
          </a:xfrm>
          <a:prstGeom prst="rect">
            <a:avLst/>
          </a:prstGeom>
        </p:spPr>
        <p:txBody>
          <a:bodyPr anchor="ctr"/>
          <a:lstStyle>
            <a:lvl1pPr>
              <a:defRPr sz="4800" b="1" i="0">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D817087-24A9-7D46-A049-7911C3C436BA}"/>
              </a:ext>
            </a:extLst>
          </p:cNvPr>
          <p:cNvSpPr>
            <a:spLocks noGrp="1"/>
          </p:cNvSpPr>
          <p:nvPr>
            <p:ph sz="half" idx="1"/>
          </p:nvPr>
        </p:nvSpPr>
        <p:spPr>
          <a:xfrm>
            <a:off x="731520" y="1825625"/>
            <a:ext cx="5288280" cy="4015334"/>
          </a:xfrm>
          <a:prstGeom prst="rect">
            <a:avLst/>
          </a:prstGeom>
        </p:spPr>
        <p:txBody>
          <a:bodyPr/>
          <a:lstStyle>
            <a:lvl1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vl2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2pPr>
            <a:lvl3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3pPr>
            <a:lvl4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4pPr>
            <a:lvl5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EF0311-B9C2-F14A-995C-73BBAE6F2A5A}"/>
              </a:ext>
            </a:extLst>
          </p:cNvPr>
          <p:cNvSpPr>
            <a:spLocks noGrp="1"/>
          </p:cNvSpPr>
          <p:nvPr>
            <p:ph sz="half" idx="2"/>
          </p:nvPr>
        </p:nvSpPr>
        <p:spPr>
          <a:xfrm>
            <a:off x="6172200" y="1825625"/>
            <a:ext cx="5359318" cy="4015334"/>
          </a:xfrm>
          <a:prstGeom prst="rect">
            <a:avLst/>
          </a:prstGeom>
        </p:spPr>
        <p:txBody>
          <a:bodyPr/>
          <a:lstStyle>
            <a:lvl1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vl2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2pPr>
            <a:lvl3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3pPr>
            <a:lvl4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4pPr>
            <a:lvl5pPr>
              <a:defRPr>
                <a:solidFill>
                  <a:srgbClr val="0D2244"/>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8DC1FA9E-145D-6547-8ADC-C033C3770FF4}"/>
              </a:ext>
            </a:extLst>
          </p:cNvPr>
          <p:cNvCxnSpPr/>
          <p:nvPr userDrawn="1"/>
        </p:nvCxnSpPr>
        <p:spPr>
          <a:xfrm>
            <a:off x="731520" y="5840959"/>
            <a:ext cx="10800000" cy="0"/>
          </a:xfrm>
          <a:prstGeom prst="line">
            <a:avLst/>
          </a:prstGeom>
          <a:ln w="25400">
            <a:solidFill>
              <a:srgbClr val="21BA9C"/>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5D1DD52-D5BA-AA46-BB93-BDF0139EBCEC}"/>
              </a:ext>
            </a:extLst>
          </p:cNvPr>
          <p:cNvPicPr>
            <a:picLocks noChangeAspect="1"/>
          </p:cNvPicPr>
          <p:nvPr userDrawn="1"/>
        </p:nvPicPr>
        <p:blipFill>
          <a:blip r:embed="rId2"/>
          <a:stretch>
            <a:fillRect/>
          </a:stretch>
        </p:blipFill>
        <p:spPr>
          <a:xfrm>
            <a:off x="10507853" y="5975896"/>
            <a:ext cx="1116657" cy="714085"/>
          </a:xfrm>
          <a:prstGeom prst="rect">
            <a:avLst/>
          </a:prstGeom>
        </p:spPr>
      </p:pic>
    </p:spTree>
    <p:extLst>
      <p:ext uri="{BB962C8B-B14F-4D97-AF65-F5344CB8AC3E}">
        <p14:creationId xmlns:p14="http://schemas.microsoft.com/office/powerpoint/2010/main" val="4831549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606096"/>
      </p:ext>
    </p:extLst>
  </p:cSld>
  <p:clrMap bg1="lt1" tx1="dk1" bg2="lt2" tx2="dk2" accent1="accent1" accent2="accent2" accent3="accent3" accent4="accent4" accent5="accent5" accent6="accent6" hlink="hlink" folHlink="folHlink"/>
  <p:sldLayoutIdLst>
    <p:sldLayoutId id="2147483662" r:id="rId1"/>
    <p:sldLayoutId id="2147483664" r:id="rId2"/>
    <p:sldLayoutId id="2147483663" r:id="rId3"/>
    <p:sldLayoutId id="2147483673" r:id="rId4"/>
    <p:sldLayoutId id="2147483678" r:id="rId5"/>
    <p:sldLayoutId id="2147483689" r:id="rId6"/>
    <p:sldLayoutId id="2147483679" r:id="rId7"/>
    <p:sldLayoutId id="2147483691" r:id="rId8"/>
    <p:sldLayoutId id="2147483665" r:id="rId9"/>
    <p:sldLayoutId id="214748367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4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15716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90" r:id="rId6"/>
    <p:sldLayoutId id="2147483692" r:id="rId7"/>
    <p:sldLayoutId id="2147483686" r:id="rId8"/>
    <p:sldLayoutId id="2147483687" r:id="rId9"/>
    <p:sldLayoutId id="214748368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150.statcan.gc.ca/t1/tbl1/en/tv.action?pid=3210035901" TargetMode="Externa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3" Type="http://schemas.openxmlformats.org/officeDocument/2006/relationships/hyperlink" Target="https://www.openscapes.org/" TargetMode="External"/><Relationship Id="rId2" Type="http://schemas.openxmlformats.org/officeDocument/2006/relationships/image" Target="../media/image16.jpeg"/><Relationship Id="rId1" Type="http://schemas.openxmlformats.org/officeDocument/2006/relationships/slideLayout" Target="../slideLayouts/slideLayout17.xml"/><Relationship Id="rId4" Type="http://schemas.openxmlformats.org/officeDocument/2006/relationships/hyperlink" Target="https://www.openscapes.org/blog/2020/10/12/tidy-data/" TargetMode="External"/></Relationships>
</file>

<file path=ppt/slides/_rels/slide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2" Type="http://schemas.openxmlformats.org/officeDocument/2006/relationships/hyperlink" Target="https://vincentarelbundock.github.io/modelsummary/articles/appearance.html" TargetMode="Externa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www.tidyverse.org/blog/2017/12/workflow-vs-script/"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 Type="http://schemas.openxmlformats.org/officeDocument/2006/relationships/hyperlink" Target="https://ggplot2-book.org/introduction.html" TargetMode="External"/><Relationship Id="rId1" Type="http://schemas.openxmlformats.org/officeDocument/2006/relationships/slideLayout" Target="../slideLayouts/slideLayout1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kdestasio.github.io/post/r_best_practices/" TargetMode="External"/><Relationship Id="rId1" Type="http://schemas.openxmlformats.org/officeDocument/2006/relationships/slideLayout" Target="../slideLayouts/slideLayout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hyperlink" Target="https://statsandr.com/blog/an-efficient-way-to-install-and-load-r-packages/" TargetMode="External"/><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hyperlink" Target="https://craig.rbind.io/post/2019-05-17-asgr-basic-workflow/"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hyperlink" Target="https://www.matthieugomez.com/statar/index.html" TargetMode="External"/><Relationship Id="rId2" Type="http://schemas.openxmlformats.org/officeDocument/2006/relationships/hyperlink" Target="https://nickchk.com/econometrics.html" TargetMode="External"/><Relationship Id="rId1" Type="http://schemas.openxmlformats.org/officeDocument/2006/relationships/slideLayout" Target="../slideLayouts/slideLayout17.xml"/><Relationship Id="rId6" Type="http://schemas.openxmlformats.org/officeDocument/2006/relationships/hyperlink" Target="https://r4ds.had.co.nz/tibbles.html" TargetMode="External"/><Relationship Id="rId5" Type="http://schemas.openxmlformats.org/officeDocument/2006/relationships/hyperlink" Target="https://stat545.com/" TargetMode="External"/><Relationship Id="rId4" Type="http://schemas.openxmlformats.org/officeDocument/2006/relationships/hyperlink" Target="https://www.opencasestudies.org/"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community.rstudio.com/" TargetMode="External"/><Relationship Id="rId2" Type="http://schemas.openxmlformats.org/officeDocument/2006/relationships/hyperlink" Target="https://stackoverflow.com/" TargetMode="Externa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hyperlink" Target="https://chrisblattman.com/2010/11/08/students-how-to-email-to-your-professor-employer-and-professional-peers/" TargetMode="External"/><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5E445-B861-4282-9979-68ED7431C5F7}"/>
              </a:ext>
            </a:extLst>
          </p:cNvPr>
          <p:cNvSpPr>
            <a:spLocks noGrp="1"/>
          </p:cNvSpPr>
          <p:nvPr>
            <p:ph type="title"/>
          </p:nvPr>
        </p:nvSpPr>
        <p:spPr/>
        <p:txBody>
          <a:bodyPr/>
          <a:lstStyle/>
          <a:p>
            <a:r>
              <a:rPr lang="en-CA"/>
              <a:t>R Bootcamp</a:t>
            </a:r>
          </a:p>
        </p:txBody>
      </p:sp>
      <p:sp>
        <p:nvSpPr>
          <p:cNvPr id="3" name="Text Placeholder 2">
            <a:extLst>
              <a:ext uri="{FF2B5EF4-FFF2-40B4-BE49-F238E27FC236}">
                <a16:creationId xmlns:a16="http://schemas.microsoft.com/office/drawing/2014/main" id="{94111296-A1D1-46AB-977E-C59BEB66162F}"/>
              </a:ext>
            </a:extLst>
          </p:cNvPr>
          <p:cNvSpPr>
            <a:spLocks noGrp="1"/>
          </p:cNvSpPr>
          <p:nvPr>
            <p:ph type="body" sz="quarter" idx="10"/>
          </p:nvPr>
        </p:nvSpPr>
        <p:spPr/>
        <p:txBody>
          <a:bodyPr/>
          <a:lstStyle/>
          <a:p>
            <a:r>
              <a:rPr lang="en-CA"/>
              <a:t>August 23-24, 2021</a:t>
            </a:r>
          </a:p>
        </p:txBody>
      </p:sp>
    </p:spTree>
    <p:extLst>
      <p:ext uri="{BB962C8B-B14F-4D97-AF65-F5344CB8AC3E}">
        <p14:creationId xmlns:p14="http://schemas.microsoft.com/office/powerpoint/2010/main" val="1784189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B8AEB-59C9-4A6E-BD31-5B7F15D367B5}"/>
              </a:ext>
            </a:extLst>
          </p:cNvPr>
          <p:cNvSpPr>
            <a:spLocks noGrp="1"/>
          </p:cNvSpPr>
          <p:nvPr>
            <p:ph type="title"/>
          </p:nvPr>
        </p:nvSpPr>
        <p:spPr/>
        <p:txBody>
          <a:bodyPr>
            <a:normAutofit/>
          </a:bodyPr>
          <a:lstStyle/>
          <a:p>
            <a:r>
              <a:rPr lang="en-CA" sz="3000"/>
              <a:t>When you want to ask me or any MFRE professor or staff any programming issue…</a:t>
            </a:r>
          </a:p>
        </p:txBody>
      </p:sp>
      <p:sp>
        <p:nvSpPr>
          <p:cNvPr id="3" name="Content Placeholder 2">
            <a:extLst>
              <a:ext uri="{FF2B5EF4-FFF2-40B4-BE49-F238E27FC236}">
                <a16:creationId xmlns:a16="http://schemas.microsoft.com/office/drawing/2014/main" id="{4ABE32F7-7FC0-4D3A-88C5-F28ED44E49AF}"/>
              </a:ext>
            </a:extLst>
          </p:cNvPr>
          <p:cNvSpPr>
            <a:spLocks noGrp="1"/>
          </p:cNvSpPr>
          <p:nvPr>
            <p:ph idx="1"/>
          </p:nvPr>
        </p:nvSpPr>
        <p:spPr/>
        <p:txBody>
          <a:bodyPr/>
          <a:lstStyle/>
          <a:p>
            <a:r>
              <a:rPr lang="en-US"/>
              <a:t>Describe your problem. Explain how you encountered the problem and the different solutions you have tried. </a:t>
            </a:r>
          </a:p>
          <a:p>
            <a:pPr marL="0" indent="0">
              <a:buNone/>
            </a:pPr>
            <a:endParaRPr lang="en-US"/>
          </a:p>
          <a:p>
            <a:r>
              <a:rPr lang="en-US"/>
              <a:t>Help us reproduce the problem. </a:t>
            </a:r>
          </a:p>
          <a:p>
            <a:pPr lvl="1"/>
            <a:r>
              <a:rPr lang="en-US" sz="2800"/>
              <a:t>Include your data (or a sample of the data) and the code you used</a:t>
            </a:r>
          </a:p>
          <a:p>
            <a:pPr lvl="1"/>
            <a:r>
              <a:rPr lang="en-US" sz="2800"/>
              <a:t>Include a screenshot of the errors you get</a:t>
            </a:r>
          </a:p>
          <a:p>
            <a:pPr marL="0" indent="0">
              <a:buNone/>
            </a:pPr>
            <a:endParaRPr lang="en-CA"/>
          </a:p>
        </p:txBody>
      </p:sp>
    </p:spTree>
    <p:extLst>
      <p:ext uri="{BB962C8B-B14F-4D97-AF65-F5344CB8AC3E}">
        <p14:creationId xmlns:p14="http://schemas.microsoft.com/office/powerpoint/2010/main" val="246971985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2BE-3757-47CF-99C5-314427EB887F}"/>
              </a:ext>
            </a:extLst>
          </p:cNvPr>
          <p:cNvSpPr>
            <a:spLocks noGrp="1"/>
          </p:cNvSpPr>
          <p:nvPr>
            <p:ph type="title"/>
          </p:nvPr>
        </p:nvSpPr>
        <p:spPr/>
        <p:txBody>
          <a:bodyPr/>
          <a:lstStyle/>
          <a:p>
            <a:r>
              <a:rPr lang="en-CA"/>
              <a:t>Q: How to drop certain rows?</a:t>
            </a:r>
          </a:p>
        </p:txBody>
      </p:sp>
      <p:sp>
        <p:nvSpPr>
          <p:cNvPr id="3" name="Content Placeholder 2">
            <a:extLst>
              <a:ext uri="{FF2B5EF4-FFF2-40B4-BE49-F238E27FC236}">
                <a16:creationId xmlns:a16="http://schemas.microsoft.com/office/drawing/2014/main" id="{0B07735C-E433-4E6A-B3DF-68ABBE51E329}"/>
              </a:ext>
            </a:extLst>
          </p:cNvPr>
          <p:cNvSpPr>
            <a:spLocks noGrp="1"/>
          </p:cNvSpPr>
          <p:nvPr>
            <p:ph idx="1"/>
          </p:nvPr>
        </p:nvSpPr>
        <p:spPr/>
        <p:txBody>
          <a:bodyPr/>
          <a:lstStyle/>
          <a:p>
            <a:r>
              <a:rPr lang="en-CA"/>
              <a:t>What are potential issues with dropping rows based on index?</a:t>
            </a:r>
          </a:p>
          <a:p>
            <a:endParaRPr lang="en-CA"/>
          </a:p>
          <a:p>
            <a:r>
              <a:rPr lang="en-CA"/>
              <a:t>What if you sorted data differently? </a:t>
            </a:r>
          </a:p>
        </p:txBody>
      </p:sp>
    </p:spTree>
    <p:extLst>
      <p:ext uri="{BB962C8B-B14F-4D97-AF65-F5344CB8AC3E}">
        <p14:creationId xmlns:p14="http://schemas.microsoft.com/office/powerpoint/2010/main" val="3084003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CF0E-933B-44F1-9F10-F91E21BDFCFE}"/>
              </a:ext>
            </a:extLst>
          </p:cNvPr>
          <p:cNvSpPr>
            <a:spLocks noGrp="1"/>
          </p:cNvSpPr>
          <p:nvPr>
            <p:ph type="title"/>
          </p:nvPr>
        </p:nvSpPr>
        <p:spPr/>
        <p:txBody>
          <a:bodyPr/>
          <a:lstStyle/>
          <a:p>
            <a:r>
              <a:rPr lang="en-CA"/>
              <a:t>Q: How to drop certain rows?</a:t>
            </a:r>
          </a:p>
        </p:txBody>
      </p:sp>
      <p:sp>
        <p:nvSpPr>
          <p:cNvPr id="3" name="Content Placeholder 2">
            <a:extLst>
              <a:ext uri="{FF2B5EF4-FFF2-40B4-BE49-F238E27FC236}">
                <a16:creationId xmlns:a16="http://schemas.microsoft.com/office/drawing/2014/main" id="{2E82DE9D-3D65-4040-A01B-BBF8A864085C}"/>
              </a:ext>
            </a:extLst>
          </p:cNvPr>
          <p:cNvSpPr>
            <a:spLocks noGrp="1"/>
          </p:cNvSpPr>
          <p:nvPr>
            <p:ph idx="1"/>
          </p:nvPr>
        </p:nvSpPr>
        <p:spPr/>
        <p:txBody>
          <a:bodyPr/>
          <a:lstStyle/>
          <a:p>
            <a:r>
              <a:rPr lang="en-CA"/>
              <a:t>Let’s sort the countries column alphabetically then drop rows 1, 3 ,5</a:t>
            </a:r>
          </a:p>
          <a:p>
            <a:endParaRPr lang="en-CA" b="1">
              <a:solidFill>
                <a:srgbClr val="17A488"/>
              </a:solidFill>
            </a:endParaRPr>
          </a:p>
          <a:p>
            <a:pPr marL="0" indent="0">
              <a:buNone/>
            </a:pPr>
            <a:r>
              <a:rPr lang="en-CA" b="1">
                <a:solidFill>
                  <a:srgbClr val="17A488"/>
                </a:solidFill>
              </a:rPr>
              <a:t>subset_1b &lt;- first_df %&gt;%</a:t>
            </a:r>
          </a:p>
          <a:p>
            <a:pPr marL="0" indent="0">
              <a:buNone/>
            </a:pPr>
            <a:r>
              <a:rPr lang="en-CA" b="1">
                <a:solidFill>
                  <a:srgbClr val="17A488"/>
                </a:solidFill>
              </a:rPr>
              <a:t>	arrange(countries) %&gt;%</a:t>
            </a:r>
          </a:p>
          <a:p>
            <a:pPr marL="0" indent="0">
              <a:buNone/>
            </a:pPr>
            <a:r>
              <a:rPr lang="en-CA" b="1">
                <a:solidFill>
                  <a:srgbClr val="17A488"/>
                </a:solidFill>
              </a:rPr>
              <a:t>	slice(-c(1, 3, 5))</a:t>
            </a:r>
          </a:p>
          <a:p>
            <a:pPr marL="0" indent="0">
              <a:buNone/>
            </a:pPr>
            <a:r>
              <a:rPr lang="en-CA" b="1">
                <a:solidFill>
                  <a:srgbClr val="17A488"/>
                </a:solidFill>
              </a:rPr>
              <a:t>subset_1b</a:t>
            </a:r>
          </a:p>
          <a:p>
            <a:pPr marL="0" indent="0">
              <a:buNone/>
            </a:pPr>
            <a:r>
              <a:rPr lang="en-CA" b="1">
                <a:solidFill>
                  <a:srgbClr val="17A488"/>
                </a:solidFill>
              </a:rPr>
              <a:t>subset_1a</a:t>
            </a:r>
          </a:p>
        </p:txBody>
      </p:sp>
    </p:spTree>
    <p:extLst>
      <p:ext uri="{BB962C8B-B14F-4D97-AF65-F5344CB8AC3E}">
        <p14:creationId xmlns:p14="http://schemas.microsoft.com/office/powerpoint/2010/main" val="16012490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2BE-3757-47CF-99C5-314427EB887F}"/>
              </a:ext>
            </a:extLst>
          </p:cNvPr>
          <p:cNvSpPr>
            <a:spLocks noGrp="1"/>
          </p:cNvSpPr>
          <p:nvPr>
            <p:ph type="title"/>
          </p:nvPr>
        </p:nvSpPr>
        <p:spPr/>
        <p:txBody>
          <a:bodyPr/>
          <a:lstStyle/>
          <a:p>
            <a:r>
              <a:rPr lang="en-CA"/>
              <a:t>Q: How to drop certain rows?</a:t>
            </a:r>
          </a:p>
        </p:txBody>
      </p:sp>
      <p:sp>
        <p:nvSpPr>
          <p:cNvPr id="3" name="Content Placeholder 2">
            <a:extLst>
              <a:ext uri="{FF2B5EF4-FFF2-40B4-BE49-F238E27FC236}">
                <a16:creationId xmlns:a16="http://schemas.microsoft.com/office/drawing/2014/main" id="{0B07735C-E433-4E6A-B3DF-68ABBE51E329}"/>
              </a:ext>
            </a:extLst>
          </p:cNvPr>
          <p:cNvSpPr>
            <a:spLocks noGrp="1"/>
          </p:cNvSpPr>
          <p:nvPr>
            <p:ph idx="1"/>
          </p:nvPr>
        </p:nvSpPr>
        <p:spPr>
          <a:xfrm>
            <a:off x="2745508" y="1771196"/>
            <a:ext cx="9446492" cy="4828410"/>
          </a:xfrm>
        </p:spPr>
        <p:txBody>
          <a:bodyPr/>
          <a:lstStyle/>
          <a:p>
            <a:r>
              <a:rPr lang="en-CA"/>
              <a:t>So it is still best to drop rows using a unique identifier</a:t>
            </a:r>
          </a:p>
          <a:p>
            <a:r>
              <a:rPr lang="en-CA"/>
              <a:t>Drop Philippines with emissions = 200</a:t>
            </a:r>
          </a:p>
          <a:p>
            <a:endParaRPr lang="en-CA"/>
          </a:p>
          <a:p>
            <a:pPr marL="0" indent="0">
              <a:buNone/>
            </a:pPr>
            <a:r>
              <a:rPr lang="en-CA" b="1">
                <a:solidFill>
                  <a:srgbClr val="17A488"/>
                </a:solidFill>
              </a:rPr>
              <a:t>first_df %&gt;%</a:t>
            </a:r>
          </a:p>
          <a:p>
            <a:pPr marL="0" indent="0">
              <a:buNone/>
            </a:pPr>
            <a:r>
              <a:rPr lang="en-CA" b="1">
                <a:solidFill>
                  <a:srgbClr val="17A488"/>
                </a:solidFill>
              </a:rPr>
              <a:t>     filter(countries != “Philippines” | emissions != 200)</a:t>
            </a:r>
          </a:p>
        </p:txBody>
      </p:sp>
    </p:spTree>
    <p:extLst>
      <p:ext uri="{BB962C8B-B14F-4D97-AF65-F5344CB8AC3E}">
        <p14:creationId xmlns:p14="http://schemas.microsoft.com/office/powerpoint/2010/main" val="12292353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92119-E57C-435B-BA09-7F53DC3933CD}"/>
              </a:ext>
            </a:extLst>
          </p:cNvPr>
          <p:cNvSpPr>
            <a:spLocks noGrp="1"/>
          </p:cNvSpPr>
          <p:nvPr>
            <p:ph type="title"/>
          </p:nvPr>
        </p:nvSpPr>
        <p:spPr/>
        <p:txBody>
          <a:bodyPr/>
          <a:lstStyle/>
          <a:p>
            <a:r>
              <a:rPr lang="en-CA"/>
              <a:t>Q: coding in editor vs console</a:t>
            </a:r>
          </a:p>
        </p:txBody>
      </p:sp>
      <p:sp>
        <p:nvSpPr>
          <p:cNvPr id="3" name="Content Placeholder 2">
            <a:extLst>
              <a:ext uri="{FF2B5EF4-FFF2-40B4-BE49-F238E27FC236}">
                <a16:creationId xmlns:a16="http://schemas.microsoft.com/office/drawing/2014/main" id="{102C6B62-5A44-4C14-AC7C-F1ECD49E65B9}"/>
              </a:ext>
            </a:extLst>
          </p:cNvPr>
          <p:cNvSpPr>
            <a:spLocks noGrp="1"/>
          </p:cNvSpPr>
          <p:nvPr>
            <p:ph idx="1"/>
          </p:nvPr>
        </p:nvSpPr>
        <p:spPr/>
        <p:txBody>
          <a:bodyPr/>
          <a:lstStyle/>
          <a:p>
            <a:r>
              <a:rPr lang="en-CA"/>
              <a:t>Editor</a:t>
            </a:r>
          </a:p>
          <a:p>
            <a:pPr lvl="1"/>
            <a:r>
              <a:rPr lang="en-CA"/>
              <a:t>Anytime you type code here, R will not automatically run that line of code for you</a:t>
            </a:r>
          </a:p>
          <a:p>
            <a:pPr lvl="1"/>
            <a:r>
              <a:rPr lang="en-CA"/>
              <a:t>You can save your code an return to it later</a:t>
            </a:r>
          </a:p>
          <a:p>
            <a:pPr marL="0" indent="0">
              <a:buNone/>
            </a:pPr>
            <a:endParaRPr lang="en-CA"/>
          </a:p>
          <a:p>
            <a:r>
              <a:rPr lang="en-CA"/>
              <a:t>Console</a:t>
            </a:r>
          </a:p>
          <a:p>
            <a:pPr lvl="1"/>
            <a:r>
              <a:rPr lang="en-CA"/>
              <a:t>Anytime you type code here, R will automatically run that line of code when you click ‘enter’</a:t>
            </a:r>
          </a:p>
          <a:p>
            <a:pPr lvl="1"/>
            <a:r>
              <a:rPr lang="en-CA"/>
              <a:t>Codes run here will be ‘forgotten’ by R once you close or restart your session</a:t>
            </a:r>
          </a:p>
          <a:p>
            <a:pPr lvl="1"/>
            <a:r>
              <a:rPr lang="en-CA"/>
              <a:t>Use it for quick calculations, quick view, etc. </a:t>
            </a:r>
          </a:p>
        </p:txBody>
      </p:sp>
    </p:spTree>
    <p:extLst>
      <p:ext uri="{BB962C8B-B14F-4D97-AF65-F5344CB8AC3E}">
        <p14:creationId xmlns:p14="http://schemas.microsoft.com/office/powerpoint/2010/main" val="42363597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DD9D-FEAE-44A8-B77E-08F65A2D7662}"/>
              </a:ext>
            </a:extLst>
          </p:cNvPr>
          <p:cNvSpPr>
            <a:spLocks noGrp="1"/>
          </p:cNvSpPr>
          <p:nvPr>
            <p:ph type="title"/>
          </p:nvPr>
        </p:nvSpPr>
        <p:spPr/>
        <p:txBody>
          <a:bodyPr/>
          <a:lstStyle/>
          <a:p>
            <a:r>
              <a:rPr lang="en-CA"/>
              <a:t>Importing Data</a:t>
            </a:r>
          </a:p>
        </p:txBody>
      </p:sp>
      <p:sp>
        <p:nvSpPr>
          <p:cNvPr id="3" name="Content Placeholder 2">
            <a:extLst>
              <a:ext uri="{FF2B5EF4-FFF2-40B4-BE49-F238E27FC236}">
                <a16:creationId xmlns:a16="http://schemas.microsoft.com/office/drawing/2014/main" id="{F65F5EE6-9721-46B6-B6DA-AA471CB12976}"/>
              </a:ext>
            </a:extLst>
          </p:cNvPr>
          <p:cNvSpPr>
            <a:spLocks noGrp="1"/>
          </p:cNvSpPr>
          <p:nvPr>
            <p:ph idx="1"/>
          </p:nvPr>
        </p:nvSpPr>
        <p:spPr/>
        <p:txBody>
          <a:bodyPr/>
          <a:lstStyle/>
          <a:p>
            <a:r>
              <a:rPr lang="en-CA"/>
              <a:t>Load data in different ways </a:t>
            </a:r>
          </a:p>
          <a:p>
            <a:pPr lvl="1"/>
            <a:r>
              <a:rPr lang="en-CA"/>
              <a:t>Flat files (csv and txt)</a:t>
            </a:r>
          </a:p>
          <a:p>
            <a:pPr lvl="1"/>
            <a:r>
              <a:rPr lang="en-CA"/>
              <a:t>Excel file (xlsx)</a:t>
            </a:r>
          </a:p>
          <a:p>
            <a:pPr lvl="1"/>
            <a:r>
              <a:rPr lang="en-CA"/>
              <a:t>Stata data format (</a:t>
            </a:r>
            <a:r>
              <a:rPr lang="en-CA" err="1"/>
              <a:t>dta</a:t>
            </a:r>
            <a:r>
              <a:rPr lang="en-CA"/>
              <a:t>)</a:t>
            </a:r>
          </a:p>
          <a:p>
            <a:pPr lvl="1"/>
            <a:r>
              <a:rPr lang="en-CA"/>
              <a:t>Google Sheet </a:t>
            </a:r>
          </a:p>
          <a:p>
            <a:pPr lvl="1"/>
            <a:r>
              <a:rPr lang="en-CA"/>
              <a:t>API</a:t>
            </a:r>
          </a:p>
          <a:p>
            <a:pPr marL="457200" lvl="1" indent="0">
              <a:buNone/>
            </a:pPr>
            <a:endParaRPr lang="en-CA"/>
          </a:p>
        </p:txBody>
      </p:sp>
    </p:spTree>
    <p:extLst>
      <p:ext uri="{BB962C8B-B14F-4D97-AF65-F5344CB8AC3E}">
        <p14:creationId xmlns:p14="http://schemas.microsoft.com/office/powerpoint/2010/main" val="750960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CE21A-A562-4D9E-A756-AF6280BAD524}"/>
              </a:ext>
            </a:extLst>
          </p:cNvPr>
          <p:cNvSpPr>
            <a:spLocks noGrp="1"/>
          </p:cNvSpPr>
          <p:nvPr>
            <p:ph type="title"/>
          </p:nvPr>
        </p:nvSpPr>
        <p:spPr/>
        <p:txBody>
          <a:bodyPr/>
          <a:lstStyle/>
          <a:p>
            <a:r>
              <a:rPr lang="en-CA"/>
              <a:t>Flat files</a:t>
            </a:r>
          </a:p>
        </p:txBody>
      </p:sp>
      <p:sp>
        <p:nvSpPr>
          <p:cNvPr id="3" name="Content Placeholder 2">
            <a:extLst>
              <a:ext uri="{FF2B5EF4-FFF2-40B4-BE49-F238E27FC236}">
                <a16:creationId xmlns:a16="http://schemas.microsoft.com/office/drawing/2014/main" id="{E535AB36-3925-4B0F-8355-266802ABE32F}"/>
              </a:ext>
            </a:extLst>
          </p:cNvPr>
          <p:cNvSpPr>
            <a:spLocks noGrp="1"/>
          </p:cNvSpPr>
          <p:nvPr>
            <p:ph idx="1"/>
          </p:nvPr>
        </p:nvSpPr>
        <p:spPr/>
        <p:txBody>
          <a:bodyPr/>
          <a:lstStyle/>
          <a:p>
            <a:r>
              <a:rPr lang="en-US"/>
              <a:t>csv files</a:t>
            </a:r>
            <a:endParaRPr lang="en-US" b="1">
              <a:solidFill>
                <a:srgbClr val="17A488"/>
              </a:solidFill>
            </a:endParaRPr>
          </a:p>
          <a:p>
            <a:pPr marL="0" indent="0">
              <a:buNone/>
            </a:pPr>
            <a:r>
              <a:rPr lang="en-US" b="1">
                <a:solidFill>
                  <a:srgbClr val="17A488"/>
                </a:solidFill>
              </a:rPr>
              <a:t>carbon &lt;- </a:t>
            </a:r>
            <a:r>
              <a:rPr lang="en-US" b="1" err="1">
                <a:solidFill>
                  <a:srgbClr val="17A488"/>
                </a:solidFill>
              </a:rPr>
              <a:t>read_csv</a:t>
            </a:r>
            <a:r>
              <a:rPr lang="en-US" b="1">
                <a:solidFill>
                  <a:srgbClr val="17A488"/>
                </a:solidFill>
              </a:rPr>
              <a:t>(here("data", "yearly_co2_emissions.csv"))</a:t>
            </a:r>
          </a:p>
          <a:p>
            <a:pPr marL="0" indent="0">
              <a:buNone/>
            </a:pPr>
            <a:endParaRPr lang="en-US" b="1">
              <a:solidFill>
                <a:srgbClr val="17A488"/>
              </a:solidFill>
            </a:endParaRPr>
          </a:p>
          <a:p>
            <a:pPr marL="0" indent="0">
              <a:buNone/>
            </a:pPr>
            <a:r>
              <a:rPr lang="en-US" b="1">
                <a:solidFill>
                  <a:srgbClr val="17A488"/>
                </a:solidFill>
              </a:rPr>
              <a:t>carbon &lt;- read.csv(here("data", "yearly_co2_emissions.csv"), sep = ",", header = TRUE)</a:t>
            </a:r>
          </a:p>
          <a:p>
            <a:pPr lvl="1"/>
            <a:r>
              <a:rPr lang="en-US" err="1">
                <a:solidFill>
                  <a:schemeClr val="tx1"/>
                </a:solidFill>
              </a:rPr>
              <a:t>sep</a:t>
            </a:r>
            <a:r>
              <a:rPr lang="en-US">
                <a:solidFill>
                  <a:schemeClr val="tx1"/>
                </a:solidFill>
              </a:rPr>
              <a:t> = “,” means that the data is comma delimited</a:t>
            </a:r>
          </a:p>
          <a:p>
            <a:pPr lvl="1"/>
            <a:r>
              <a:rPr lang="en-CA">
                <a:solidFill>
                  <a:schemeClr val="tx1"/>
                </a:solidFill>
              </a:rPr>
              <a:t>header = TRUE indicates that the first row is variable names</a:t>
            </a:r>
          </a:p>
        </p:txBody>
      </p:sp>
    </p:spTree>
    <p:extLst>
      <p:ext uri="{BB962C8B-B14F-4D97-AF65-F5344CB8AC3E}">
        <p14:creationId xmlns:p14="http://schemas.microsoft.com/office/powerpoint/2010/main" val="118530114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B3507-E122-415B-99A7-46C9ADB0F75A}"/>
              </a:ext>
            </a:extLst>
          </p:cNvPr>
          <p:cNvSpPr>
            <a:spLocks noGrp="1"/>
          </p:cNvSpPr>
          <p:nvPr>
            <p:ph type="title"/>
          </p:nvPr>
        </p:nvSpPr>
        <p:spPr/>
        <p:txBody>
          <a:bodyPr/>
          <a:lstStyle/>
          <a:p>
            <a:r>
              <a:rPr lang="en-CA"/>
              <a:t>Flat files</a:t>
            </a:r>
          </a:p>
        </p:txBody>
      </p:sp>
      <p:sp>
        <p:nvSpPr>
          <p:cNvPr id="3" name="Content Placeholder 2">
            <a:extLst>
              <a:ext uri="{FF2B5EF4-FFF2-40B4-BE49-F238E27FC236}">
                <a16:creationId xmlns:a16="http://schemas.microsoft.com/office/drawing/2014/main" id="{AF818455-0215-4198-8232-55CE80A1D438}"/>
              </a:ext>
            </a:extLst>
          </p:cNvPr>
          <p:cNvSpPr>
            <a:spLocks noGrp="1"/>
          </p:cNvSpPr>
          <p:nvPr>
            <p:ph idx="1"/>
          </p:nvPr>
        </p:nvSpPr>
        <p:spPr/>
        <p:txBody>
          <a:bodyPr/>
          <a:lstStyle/>
          <a:p>
            <a:r>
              <a:rPr lang="en-CA"/>
              <a:t>Txt files</a:t>
            </a:r>
          </a:p>
          <a:p>
            <a:pPr marL="0" indent="0">
              <a:buNone/>
            </a:pPr>
            <a:endParaRPr lang="en-US" b="1"/>
          </a:p>
          <a:p>
            <a:pPr marL="0" indent="0">
              <a:buNone/>
            </a:pPr>
            <a:r>
              <a:rPr lang="en-US" b="1">
                <a:solidFill>
                  <a:srgbClr val="17A488"/>
                </a:solidFill>
              </a:rPr>
              <a:t>provinces &lt;- </a:t>
            </a:r>
            <a:r>
              <a:rPr lang="en-US" b="1" err="1">
                <a:solidFill>
                  <a:srgbClr val="17A488"/>
                </a:solidFill>
              </a:rPr>
              <a:t>read.table</a:t>
            </a:r>
            <a:r>
              <a:rPr lang="en-US" b="1">
                <a:solidFill>
                  <a:srgbClr val="17A488"/>
                </a:solidFill>
              </a:rPr>
              <a:t>(here("data", "province.txt"), </a:t>
            </a:r>
            <a:r>
              <a:rPr lang="en-US" b="1" err="1">
                <a:solidFill>
                  <a:srgbClr val="17A488"/>
                </a:solidFill>
              </a:rPr>
              <a:t>sep</a:t>
            </a:r>
            <a:r>
              <a:rPr lang="en-US" b="1">
                <a:solidFill>
                  <a:srgbClr val="17A488"/>
                </a:solidFill>
              </a:rPr>
              <a:t> = "\t", header = TRUE)</a:t>
            </a:r>
          </a:p>
          <a:p>
            <a:pPr lvl="1"/>
            <a:r>
              <a:rPr lang="en-US" err="1">
                <a:solidFill>
                  <a:schemeClr val="tx1"/>
                </a:solidFill>
              </a:rPr>
              <a:t>sep</a:t>
            </a:r>
            <a:r>
              <a:rPr lang="en-US">
                <a:solidFill>
                  <a:schemeClr val="tx1"/>
                </a:solidFill>
              </a:rPr>
              <a:t> = “\t” means that the data is tab delimited</a:t>
            </a:r>
          </a:p>
          <a:p>
            <a:pPr lvl="1"/>
            <a:r>
              <a:rPr lang="en-CA">
                <a:solidFill>
                  <a:schemeClr val="tx1"/>
                </a:solidFill>
              </a:rPr>
              <a:t>header = TRUE indicates that the first row is variable names</a:t>
            </a:r>
          </a:p>
          <a:p>
            <a:pPr marL="0" indent="0">
              <a:buNone/>
            </a:pPr>
            <a:endParaRPr lang="en-US" b="1"/>
          </a:p>
          <a:p>
            <a:pPr marL="0" indent="0">
              <a:buNone/>
            </a:pPr>
            <a:endParaRPr lang="en-CA" b="1"/>
          </a:p>
        </p:txBody>
      </p:sp>
    </p:spTree>
    <p:extLst>
      <p:ext uri="{BB962C8B-B14F-4D97-AF65-F5344CB8AC3E}">
        <p14:creationId xmlns:p14="http://schemas.microsoft.com/office/powerpoint/2010/main" val="796479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4A0A-96E4-4962-AA28-9420A52FD86E}"/>
              </a:ext>
            </a:extLst>
          </p:cNvPr>
          <p:cNvSpPr>
            <a:spLocks noGrp="1"/>
          </p:cNvSpPr>
          <p:nvPr>
            <p:ph type="title"/>
          </p:nvPr>
        </p:nvSpPr>
        <p:spPr/>
        <p:txBody>
          <a:bodyPr/>
          <a:lstStyle/>
          <a:p>
            <a:r>
              <a:rPr lang="en-CA"/>
              <a:t>Excel files</a:t>
            </a:r>
          </a:p>
        </p:txBody>
      </p:sp>
      <p:sp>
        <p:nvSpPr>
          <p:cNvPr id="3" name="Content Placeholder 2">
            <a:extLst>
              <a:ext uri="{FF2B5EF4-FFF2-40B4-BE49-F238E27FC236}">
                <a16:creationId xmlns:a16="http://schemas.microsoft.com/office/drawing/2014/main" id="{1BADCD08-989C-4E02-95E7-FEAED377F0BD}"/>
              </a:ext>
            </a:extLst>
          </p:cNvPr>
          <p:cNvSpPr>
            <a:spLocks noGrp="1"/>
          </p:cNvSpPr>
          <p:nvPr>
            <p:ph idx="1"/>
          </p:nvPr>
        </p:nvSpPr>
        <p:spPr/>
        <p:txBody>
          <a:bodyPr/>
          <a:lstStyle/>
          <a:p>
            <a:r>
              <a:rPr lang="en-CA"/>
              <a:t>xlsx files</a:t>
            </a:r>
          </a:p>
          <a:p>
            <a:pPr marL="0" indent="0">
              <a:buNone/>
            </a:pPr>
            <a:r>
              <a:rPr lang="en-CA" b="1" err="1">
                <a:solidFill>
                  <a:srgbClr val="17A488"/>
                </a:solidFill>
              </a:rPr>
              <a:t>gdp</a:t>
            </a:r>
            <a:r>
              <a:rPr lang="en-CA" b="1">
                <a:solidFill>
                  <a:srgbClr val="17A488"/>
                </a:solidFill>
              </a:rPr>
              <a:t> &lt;- </a:t>
            </a:r>
            <a:r>
              <a:rPr lang="en-CA" b="1" err="1">
                <a:solidFill>
                  <a:srgbClr val="17A488"/>
                </a:solidFill>
              </a:rPr>
              <a:t>read_xlsx</a:t>
            </a:r>
            <a:r>
              <a:rPr lang="en-CA" b="1">
                <a:solidFill>
                  <a:srgbClr val="17A488"/>
                </a:solidFill>
              </a:rPr>
              <a:t>(here("data", "gdp_pc.xlsx"))</a:t>
            </a:r>
          </a:p>
          <a:p>
            <a:pPr marL="0" indent="0">
              <a:buNone/>
            </a:pPr>
            <a:endParaRPr lang="en-CA" b="1">
              <a:solidFill>
                <a:srgbClr val="17A488"/>
              </a:solidFill>
            </a:endParaRPr>
          </a:p>
          <a:p>
            <a:r>
              <a:rPr lang="en-CA"/>
              <a:t>If data is stored in separate sheets,</a:t>
            </a:r>
            <a:endParaRPr lang="en-CA" b="1">
              <a:solidFill>
                <a:srgbClr val="17A488"/>
              </a:solidFill>
            </a:endParaRPr>
          </a:p>
          <a:p>
            <a:pPr marL="0" indent="0">
              <a:buNone/>
            </a:pPr>
            <a:r>
              <a:rPr lang="en-CA" b="1" err="1">
                <a:solidFill>
                  <a:srgbClr val="17A488"/>
                </a:solidFill>
              </a:rPr>
              <a:t>energy_hist</a:t>
            </a:r>
            <a:r>
              <a:rPr lang="en-CA" b="1">
                <a:solidFill>
                  <a:srgbClr val="17A488"/>
                </a:solidFill>
              </a:rPr>
              <a:t> &lt;- </a:t>
            </a:r>
            <a:r>
              <a:rPr lang="en-CA" b="1" err="1">
                <a:solidFill>
                  <a:srgbClr val="17A488"/>
                </a:solidFill>
              </a:rPr>
              <a:t>read_xlsx</a:t>
            </a:r>
            <a:r>
              <a:rPr lang="en-CA" b="1">
                <a:solidFill>
                  <a:srgbClr val="17A488"/>
                </a:solidFill>
              </a:rPr>
              <a:t>(here("data", "energy_use_per_person.xlsx"), sheet = 1)</a:t>
            </a:r>
          </a:p>
          <a:p>
            <a:pPr marL="0" indent="0">
              <a:buNone/>
            </a:pPr>
            <a:r>
              <a:rPr lang="en-CA" b="1" err="1">
                <a:solidFill>
                  <a:srgbClr val="17A488"/>
                </a:solidFill>
              </a:rPr>
              <a:t>energy_recent</a:t>
            </a:r>
            <a:r>
              <a:rPr lang="en-CA" b="1">
                <a:solidFill>
                  <a:srgbClr val="17A488"/>
                </a:solidFill>
              </a:rPr>
              <a:t> &lt;- </a:t>
            </a:r>
            <a:r>
              <a:rPr lang="en-CA" b="1" err="1">
                <a:solidFill>
                  <a:srgbClr val="17A488"/>
                </a:solidFill>
              </a:rPr>
              <a:t>read_xlsx</a:t>
            </a:r>
            <a:r>
              <a:rPr lang="en-CA" b="1">
                <a:solidFill>
                  <a:srgbClr val="17A488"/>
                </a:solidFill>
              </a:rPr>
              <a:t>(here("data", "energy_use_per_person.xlsx"), sheet = 2)</a:t>
            </a:r>
          </a:p>
          <a:p>
            <a:pPr marL="0" indent="0">
              <a:buNone/>
            </a:pPr>
            <a:endParaRPr lang="en-CA" b="1">
              <a:solidFill>
                <a:srgbClr val="17A488"/>
              </a:solidFill>
            </a:endParaRPr>
          </a:p>
          <a:p>
            <a:r>
              <a:rPr lang="en-CA"/>
              <a:t>Part of {readr} package</a:t>
            </a:r>
          </a:p>
        </p:txBody>
      </p:sp>
    </p:spTree>
    <p:extLst>
      <p:ext uri="{BB962C8B-B14F-4D97-AF65-F5344CB8AC3E}">
        <p14:creationId xmlns:p14="http://schemas.microsoft.com/office/powerpoint/2010/main" val="2815035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26694-C2B3-4DE1-A1F9-463517BEFC1A}"/>
              </a:ext>
            </a:extLst>
          </p:cNvPr>
          <p:cNvSpPr>
            <a:spLocks noGrp="1"/>
          </p:cNvSpPr>
          <p:nvPr>
            <p:ph type="title"/>
          </p:nvPr>
        </p:nvSpPr>
        <p:spPr/>
        <p:txBody>
          <a:bodyPr/>
          <a:lstStyle/>
          <a:p>
            <a:r>
              <a:rPr lang="en-CA"/>
              <a:t>Merge</a:t>
            </a:r>
          </a:p>
        </p:txBody>
      </p:sp>
      <p:sp>
        <p:nvSpPr>
          <p:cNvPr id="3" name="Content Placeholder 2">
            <a:extLst>
              <a:ext uri="{FF2B5EF4-FFF2-40B4-BE49-F238E27FC236}">
                <a16:creationId xmlns:a16="http://schemas.microsoft.com/office/drawing/2014/main" id="{98E65B06-5C05-4D58-804D-10C0D198224C}"/>
              </a:ext>
            </a:extLst>
          </p:cNvPr>
          <p:cNvSpPr>
            <a:spLocks noGrp="1"/>
          </p:cNvSpPr>
          <p:nvPr>
            <p:ph idx="1"/>
          </p:nvPr>
        </p:nvSpPr>
        <p:spPr/>
        <p:txBody>
          <a:bodyPr/>
          <a:lstStyle/>
          <a:p>
            <a:r>
              <a:rPr lang="en-CA"/>
              <a:t>Let’s merge or join the two energy files we just loaded into R. </a:t>
            </a:r>
          </a:p>
          <a:p>
            <a:endParaRPr lang="en-CA"/>
          </a:p>
          <a:p>
            <a:pPr marL="0" indent="0">
              <a:buNone/>
            </a:pPr>
            <a:r>
              <a:rPr lang="en-US" b="1">
                <a:solidFill>
                  <a:srgbClr val="17A488"/>
                </a:solidFill>
              </a:rPr>
              <a:t>energy &lt;- </a:t>
            </a:r>
            <a:r>
              <a:rPr lang="en-US" b="1" err="1">
                <a:solidFill>
                  <a:srgbClr val="17A488"/>
                </a:solidFill>
              </a:rPr>
              <a:t>full_join</a:t>
            </a:r>
            <a:r>
              <a:rPr lang="en-US" b="1">
                <a:solidFill>
                  <a:srgbClr val="17A488"/>
                </a:solidFill>
              </a:rPr>
              <a:t>(</a:t>
            </a:r>
            <a:r>
              <a:rPr lang="en-US" b="1" err="1">
                <a:solidFill>
                  <a:srgbClr val="17A488"/>
                </a:solidFill>
              </a:rPr>
              <a:t>energy_hist</a:t>
            </a:r>
            <a:r>
              <a:rPr lang="en-US" b="1">
                <a:solidFill>
                  <a:srgbClr val="17A488"/>
                </a:solidFill>
              </a:rPr>
              <a:t>, </a:t>
            </a:r>
            <a:r>
              <a:rPr lang="en-US" b="1" err="1">
                <a:solidFill>
                  <a:srgbClr val="17A488"/>
                </a:solidFill>
              </a:rPr>
              <a:t>energy_recent</a:t>
            </a:r>
            <a:r>
              <a:rPr lang="en-US" b="1">
                <a:solidFill>
                  <a:srgbClr val="17A488"/>
                </a:solidFill>
              </a:rPr>
              <a:t>, by = c("country"))</a:t>
            </a:r>
          </a:p>
          <a:p>
            <a:pPr marL="0" indent="0">
              <a:buNone/>
            </a:pPr>
            <a:endParaRPr lang="en-US" b="1">
              <a:solidFill>
                <a:srgbClr val="17A488"/>
              </a:solidFill>
            </a:endParaRPr>
          </a:p>
          <a:p>
            <a:pPr marL="0" indent="0">
              <a:buNone/>
            </a:pPr>
            <a:r>
              <a:rPr lang="en-US" b="1" err="1">
                <a:solidFill>
                  <a:srgbClr val="17A488"/>
                </a:solidFill>
              </a:rPr>
              <a:t>energy_basemerge</a:t>
            </a:r>
            <a:r>
              <a:rPr lang="en-US" b="1">
                <a:solidFill>
                  <a:srgbClr val="17A488"/>
                </a:solidFill>
              </a:rPr>
              <a:t> &lt;- merge(</a:t>
            </a:r>
            <a:r>
              <a:rPr lang="en-US" b="1" err="1">
                <a:solidFill>
                  <a:srgbClr val="17A488"/>
                </a:solidFill>
              </a:rPr>
              <a:t>energy_hist</a:t>
            </a:r>
            <a:r>
              <a:rPr lang="en-US" b="1">
                <a:solidFill>
                  <a:srgbClr val="17A488"/>
                </a:solidFill>
              </a:rPr>
              <a:t>, </a:t>
            </a:r>
            <a:r>
              <a:rPr lang="en-US" b="1" err="1">
                <a:solidFill>
                  <a:srgbClr val="17A488"/>
                </a:solidFill>
              </a:rPr>
              <a:t>energy_recent</a:t>
            </a:r>
            <a:r>
              <a:rPr lang="en-US" b="1">
                <a:solidFill>
                  <a:srgbClr val="17A488"/>
                </a:solidFill>
              </a:rPr>
              <a:t>, by = c("country"), </a:t>
            </a:r>
            <a:r>
              <a:rPr lang="en-US" b="1" err="1">
                <a:solidFill>
                  <a:srgbClr val="17A488"/>
                </a:solidFill>
              </a:rPr>
              <a:t>all.x</a:t>
            </a:r>
            <a:r>
              <a:rPr lang="en-US" b="1">
                <a:solidFill>
                  <a:srgbClr val="17A488"/>
                </a:solidFill>
              </a:rPr>
              <a:t> = TRUE, </a:t>
            </a:r>
            <a:r>
              <a:rPr lang="en-US" b="1" err="1">
                <a:solidFill>
                  <a:srgbClr val="17A488"/>
                </a:solidFill>
              </a:rPr>
              <a:t>all.y</a:t>
            </a:r>
            <a:r>
              <a:rPr lang="en-US" b="1">
                <a:solidFill>
                  <a:srgbClr val="17A488"/>
                </a:solidFill>
              </a:rPr>
              <a:t> = TRUE)</a:t>
            </a:r>
            <a:endParaRPr lang="en-CA" b="1">
              <a:solidFill>
                <a:srgbClr val="17A488"/>
              </a:solidFill>
            </a:endParaRPr>
          </a:p>
        </p:txBody>
      </p:sp>
    </p:spTree>
    <p:extLst>
      <p:ext uri="{BB962C8B-B14F-4D97-AF65-F5344CB8AC3E}">
        <p14:creationId xmlns:p14="http://schemas.microsoft.com/office/powerpoint/2010/main" val="303489400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E4F1-AD69-41F1-8002-1138BF4D3BAE}"/>
              </a:ext>
            </a:extLst>
          </p:cNvPr>
          <p:cNvSpPr>
            <a:spLocks noGrp="1"/>
          </p:cNvSpPr>
          <p:nvPr>
            <p:ph type="title"/>
          </p:nvPr>
        </p:nvSpPr>
        <p:spPr/>
        <p:txBody>
          <a:bodyPr/>
          <a:lstStyle/>
          <a:p>
            <a:r>
              <a:rPr lang="en-CA"/>
              <a:t>Stata files</a:t>
            </a:r>
          </a:p>
        </p:txBody>
      </p:sp>
      <p:sp>
        <p:nvSpPr>
          <p:cNvPr id="3" name="Content Placeholder 2">
            <a:extLst>
              <a:ext uri="{FF2B5EF4-FFF2-40B4-BE49-F238E27FC236}">
                <a16:creationId xmlns:a16="http://schemas.microsoft.com/office/drawing/2014/main" id="{87203C73-C90F-4DA2-A3D0-33F503891A44}"/>
              </a:ext>
            </a:extLst>
          </p:cNvPr>
          <p:cNvSpPr>
            <a:spLocks noGrp="1"/>
          </p:cNvSpPr>
          <p:nvPr>
            <p:ph idx="1"/>
          </p:nvPr>
        </p:nvSpPr>
        <p:spPr/>
        <p:txBody>
          <a:bodyPr/>
          <a:lstStyle/>
          <a:p>
            <a:r>
              <a:rPr lang="en-CA"/>
              <a:t>Stata files</a:t>
            </a:r>
          </a:p>
          <a:p>
            <a:pPr marL="0" indent="0">
              <a:buNone/>
            </a:pPr>
            <a:r>
              <a:rPr lang="en-US" b="1">
                <a:solidFill>
                  <a:srgbClr val="17A488"/>
                </a:solidFill>
              </a:rPr>
              <a:t>politics &lt;- read.dta13(here("data", "</a:t>
            </a:r>
            <a:r>
              <a:rPr lang="en-US" b="1" err="1">
                <a:solidFill>
                  <a:srgbClr val="17A488"/>
                </a:solidFill>
              </a:rPr>
              <a:t>politics.dta</a:t>
            </a:r>
            <a:r>
              <a:rPr lang="en-US" b="1">
                <a:solidFill>
                  <a:srgbClr val="17A488"/>
                </a:solidFill>
              </a:rPr>
              <a:t>"), </a:t>
            </a:r>
            <a:r>
              <a:rPr lang="en-US" b="1" err="1">
                <a:solidFill>
                  <a:srgbClr val="17A488"/>
                </a:solidFill>
              </a:rPr>
              <a:t>nonint.factors</a:t>
            </a:r>
            <a:r>
              <a:rPr lang="en-US" b="1">
                <a:solidFill>
                  <a:srgbClr val="17A488"/>
                </a:solidFill>
              </a:rPr>
              <a:t> = TRUE)</a:t>
            </a:r>
          </a:p>
          <a:p>
            <a:endParaRPr lang="en-US"/>
          </a:p>
          <a:p>
            <a:r>
              <a:rPr lang="en-US"/>
              <a:t>The argument `</a:t>
            </a:r>
            <a:r>
              <a:rPr lang="en-US" err="1"/>
              <a:t>nonint.factors</a:t>
            </a:r>
            <a:r>
              <a:rPr lang="en-US"/>
              <a:t> = TRUE` is to keep factor labels instead of the value itself. You can try loading the data with and without that argument to see the difference. </a:t>
            </a:r>
          </a:p>
          <a:p>
            <a:endParaRPr lang="en-CA"/>
          </a:p>
        </p:txBody>
      </p:sp>
    </p:spTree>
    <p:extLst>
      <p:ext uri="{BB962C8B-B14F-4D97-AF65-F5344CB8AC3E}">
        <p14:creationId xmlns:p14="http://schemas.microsoft.com/office/powerpoint/2010/main" val="2117131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F98E-C04A-4A95-BCBA-A4C45BB38A19}"/>
              </a:ext>
            </a:extLst>
          </p:cNvPr>
          <p:cNvSpPr>
            <a:spLocks noGrp="1"/>
          </p:cNvSpPr>
          <p:nvPr>
            <p:ph type="title"/>
          </p:nvPr>
        </p:nvSpPr>
        <p:spPr/>
        <p:txBody>
          <a:bodyPr/>
          <a:lstStyle/>
          <a:p>
            <a:r>
              <a:rPr lang="en-CA"/>
              <a:t>Some differences with Stata</a:t>
            </a:r>
          </a:p>
        </p:txBody>
      </p:sp>
      <p:sp>
        <p:nvSpPr>
          <p:cNvPr id="3" name="Content Placeholder 2">
            <a:extLst>
              <a:ext uri="{FF2B5EF4-FFF2-40B4-BE49-F238E27FC236}">
                <a16:creationId xmlns:a16="http://schemas.microsoft.com/office/drawing/2014/main" id="{7CCF849E-52D3-497C-A0E9-36A42E58489E}"/>
              </a:ext>
            </a:extLst>
          </p:cNvPr>
          <p:cNvSpPr>
            <a:spLocks noGrp="1"/>
          </p:cNvSpPr>
          <p:nvPr>
            <p:ph idx="1"/>
          </p:nvPr>
        </p:nvSpPr>
        <p:spPr/>
        <p:txBody>
          <a:bodyPr/>
          <a:lstStyle/>
          <a:p>
            <a:r>
              <a:rPr lang="en-CA"/>
              <a:t>Multiple objects can exist in the same workspace</a:t>
            </a:r>
          </a:p>
          <a:p>
            <a:pPr marL="0" indent="0">
              <a:buNone/>
            </a:pPr>
            <a:endParaRPr lang="en-CA"/>
          </a:p>
          <a:p>
            <a:r>
              <a:rPr lang="en-CA"/>
              <a:t>Packages</a:t>
            </a:r>
          </a:p>
          <a:p>
            <a:pPr lvl="1"/>
            <a:r>
              <a:rPr lang="en-CA"/>
              <a:t>Availability </a:t>
            </a:r>
          </a:p>
          <a:p>
            <a:pPr lvl="1"/>
            <a:r>
              <a:rPr lang="en-CA"/>
              <a:t>Need to load packages at the start of every new R session.</a:t>
            </a:r>
          </a:p>
          <a:p>
            <a:endParaRPr lang="en-CA"/>
          </a:p>
          <a:p>
            <a:endParaRPr lang="en-CA"/>
          </a:p>
        </p:txBody>
      </p:sp>
    </p:spTree>
    <p:extLst>
      <p:ext uri="{BB962C8B-B14F-4D97-AF65-F5344CB8AC3E}">
        <p14:creationId xmlns:p14="http://schemas.microsoft.com/office/powerpoint/2010/main" val="25818346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C522F-5F18-4D6F-85FE-5607FD8C0223}"/>
              </a:ext>
            </a:extLst>
          </p:cNvPr>
          <p:cNvSpPr>
            <a:spLocks noGrp="1"/>
          </p:cNvSpPr>
          <p:nvPr>
            <p:ph type="title"/>
          </p:nvPr>
        </p:nvSpPr>
        <p:spPr/>
        <p:txBody>
          <a:bodyPr/>
          <a:lstStyle/>
          <a:p>
            <a:r>
              <a:rPr lang="en-CA"/>
              <a:t>Google Sheets</a:t>
            </a:r>
          </a:p>
        </p:txBody>
      </p:sp>
      <p:sp>
        <p:nvSpPr>
          <p:cNvPr id="3" name="Content Placeholder 2">
            <a:extLst>
              <a:ext uri="{FF2B5EF4-FFF2-40B4-BE49-F238E27FC236}">
                <a16:creationId xmlns:a16="http://schemas.microsoft.com/office/drawing/2014/main" id="{A17F7893-72AC-460E-9932-C3A0E6978A39}"/>
              </a:ext>
            </a:extLst>
          </p:cNvPr>
          <p:cNvSpPr>
            <a:spLocks noGrp="1"/>
          </p:cNvSpPr>
          <p:nvPr>
            <p:ph idx="1"/>
          </p:nvPr>
        </p:nvSpPr>
        <p:spPr/>
        <p:txBody>
          <a:bodyPr/>
          <a:lstStyle/>
          <a:p>
            <a:pPr marL="0" indent="0">
              <a:buNone/>
            </a:pPr>
            <a:r>
              <a:rPr lang="en-US" b="1">
                <a:solidFill>
                  <a:srgbClr val="17A488"/>
                </a:solidFill>
              </a:rPr>
              <a:t>gs4_deauth() # so no need to sign in</a:t>
            </a:r>
          </a:p>
          <a:p>
            <a:pPr marL="0" indent="0">
              <a:buNone/>
            </a:pPr>
            <a:endParaRPr lang="en-US" b="1">
              <a:solidFill>
                <a:srgbClr val="17A488"/>
              </a:solidFill>
            </a:endParaRPr>
          </a:p>
          <a:p>
            <a:pPr marL="0" indent="0">
              <a:buNone/>
            </a:pPr>
            <a:r>
              <a:rPr lang="en-US" b="1">
                <a:solidFill>
                  <a:srgbClr val="17A488"/>
                </a:solidFill>
              </a:rPr>
              <a:t>disasters &lt;- </a:t>
            </a:r>
            <a:r>
              <a:rPr lang="en-US" b="1" err="1">
                <a:solidFill>
                  <a:srgbClr val="17A488"/>
                </a:solidFill>
              </a:rPr>
              <a:t>read_sheet</a:t>
            </a:r>
            <a:r>
              <a:rPr lang="en-US" b="1">
                <a:solidFill>
                  <a:srgbClr val="17A488"/>
                </a:solidFill>
              </a:rPr>
              <a:t>("https://docs.google.com/spreadsheets/d/17s15o7jdDpGSKgsIboZdnYU2UxHtU9DHKNRmYVVgwJo/</a:t>
            </a:r>
            <a:r>
              <a:rPr lang="en-US" b="1" err="1">
                <a:solidFill>
                  <a:srgbClr val="17A488"/>
                </a:solidFill>
              </a:rPr>
              <a:t>edit#gid</a:t>
            </a:r>
            <a:r>
              <a:rPr lang="en-US" b="1">
                <a:solidFill>
                  <a:srgbClr val="17A488"/>
                </a:solidFill>
              </a:rPr>
              <a:t>=0", skip = 2) </a:t>
            </a:r>
          </a:p>
          <a:p>
            <a:pPr marL="0" indent="0">
              <a:buNone/>
            </a:pPr>
            <a:endParaRPr lang="en-US" b="1">
              <a:solidFill>
                <a:srgbClr val="17A488"/>
              </a:solidFill>
            </a:endParaRPr>
          </a:p>
          <a:p>
            <a:r>
              <a:rPr lang="en-US">
                <a:solidFill>
                  <a:schemeClr val="tx1"/>
                </a:solidFill>
              </a:rPr>
              <a:t>The argument “skip = 2” tells R to start reading the data from the third row.</a:t>
            </a:r>
            <a:endParaRPr lang="en-CA">
              <a:solidFill>
                <a:schemeClr val="tx1"/>
              </a:solidFill>
            </a:endParaRPr>
          </a:p>
        </p:txBody>
      </p:sp>
    </p:spTree>
    <p:extLst>
      <p:ext uri="{BB962C8B-B14F-4D97-AF65-F5344CB8AC3E}">
        <p14:creationId xmlns:p14="http://schemas.microsoft.com/office/powerpoint/2010/main" val="95856815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7FD8D-66AA-42CA-AB18-DAADE33ECCEA}"/>
              </a:ext>
            </a:extLst>
          </p:cNvPr>
          <p:cNvSpPr>
            <a:spLocks noGrp="1"/>
          </p:cNvSpPr>
          <p:nvPr>
            <p:ph type="title"/>
          </p:nvPr>
        </p:nvSpPr>
        <p:spPr/>
        <p:txBody>
          <a:bodyPr/>
          <a:lstStyle/>
          <a:p>
            <a:r>
              <a:rPr lang="en-CA"/>
              <a:t>API</a:t>
            </a:r>
          </a:p>
        </p:txBody>
      </p:sp>
      <p:sp>
        <p:nvSpPr>
          <p:cNvPr id="3" name="Content Placeholder 2">
            <a:extLst>
              <a:ext uri="{FF2B5EF4-FFF2-40B4-BE49-F238E27FC236}">
                <a16:creationId xmlns:a16="http://schemas.microsoft.com/office/drawing/2014/main" id="{18D412F9-BDCF-4D5A-8390-C465BFC7E766}"/>
              </a:ext>
            </a:extLst>
          </p:cNvPr>
          <p:cNvSpPr>
            <a:spLocks noGrp="1"/>
          </p:cNvSpPr>
          <p:nvPr>
            <p:ph idx="1"/>
          </p:nvPr>
        </p:nvSpPr>
        <p:spPr/>
        <p:txBody>
          <a:bodyPr/>
          <a:lstStyle/>
          <a:p>
            <a:r>
              <a:rPr lang="en-CA"/>
              <a:t>Let’s say you want to work with this table from </a:t>
            </a:r>
            <a:r>
              <a:rPr lang="en-CA">
                <a:hlinkClick r:id="rId2"/>
              </a:rPr>
              <a:t>Statistics Canada</a:t>
            </a:r>
            <a:r>
              <a:rPr lang="en-CA"/>
              <a:t>. </a:t>
            </a:r>
          </a:p>
          <a:p>
            <a:endParaRPr lang="en-CA"/>
          </a:p>
          <a:p>
            <a:endParaRPr lang="en-CA"/>
          </a:p>
        </p:txBody>
      </p:sp>
      <p:pic>
        <p:nvPicPr>
          <p:cNvPr id="4" name="Picture 3">
            <a:extLst>
              <a:ext uri="{FF2B5EF4-FFF2-40B4-BE49-F238E27FC236}">
                <a16:creationId xmlns:a16="http://schemas.microsoft.com/office/drawing/2014/main" id="{06F4201D-740D-46D2-AE86-456BA54E0EF8}"/>
              </a:ext>
            </a:extLst>
          </p:cNvPr>
          <p:cNvPicPr>
            <a:picLocks noChangeAspect="1"/>
          </p:cNvPicPr>
          <p:nvPr/>
        </p:nvPicPr>
        <p:blipFill>
          <a:blip r:embed="rId3"/>
          <a:stretch>
            <a:fillRect/>
          </a:stretch>
        </p:blipFill>
        <p:spPr>
          <a:xfrm>
            <a:off x="4474806" y="2843626"/>
            <a:ext cx="4971686" cy="3703678"/>
          </a:xfrm>
          <a:prstGeom prst="rect">
            <a:avLst/>
          </a:prstGeom>
        </p:spPr>
      </p:pic>
    </p:spTree>
    <p:extLst>
      <p:ext uri="{BB962C8B-B14F-4D97-AF65-F5344CB8AC3E}">
        <p14:creationId xmlns:p14="http://schemas.microsoft.com/office/powerpoint/2010/main" val="23723171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66DF-FDBF-4496-BE4E-952D86284274}"/>
              </a:ext>
            </a:extLst>
          </p:cNvPr>
          <p:cNvSpPr>
            <a:spLocks noGrp="1"/>
          </p:cNvSpPr>
          <p:nvPr>
            <p:ph type="title"/>
          </p:nvPr>
        </p:nvSpPr>
        <p:spPr/>
        <p:txBody>
          <a:bodyPr/>
          <a:lstStyle/>
          <a:p>
            <a:r>
              <a:rPr lang="en-CA"/>
              <a:t>API</a:t>
            </a:r>
          </a:p>
        </p:txBody>
      </p:sp>
      <p:sp>
        <p:nvSpPr>
          <p:cNvPr id="3" name="Content Placeholder 2">
            <a:extLst>
              <a:ext uri="{FF2B5EF4-FFF2-40B4-BE49-F238E27FC236}">
                <a16:creationId xmlns:a16="http://schemas.microsoft.com/office/drawing/2014/main" id="{296BB250-5A75-45FC-8E19-3750EE17124E}"/>
              </a:ext>
            </a:extLst>
          </p:cNvPr>
          <p:cNvSpPr>
            <a:spLocks noGrp="1"/>
          </p:cNvSpPr>
          <p:nvPr>
            <p:ph idx="1"/>
          </p:nvPr>
        </p:nvSpPr>
        <p:spPr/>
        <p:txBody>
          <a:bodyPr/>
          <a:lstStyle/>
          <a:p>
            <a:r>
              <a:rPr lang="en-CA"/>
              <a:t>You can download the Excel file, save it in your computer, and load it using one of the functions discussed earlier. </a:t>
            </a:r>
          </a:p>
          <a:p>
            <a:endParaRPr lang="en-CA"/>
          </a:p>
          <a:p>
            <a:r>
              <a:rPr lang="en-CA"/>
              <a:t>Or you can use the {</a:t>
            </a:r>
            <a:r>
              <a:rPr lang="en-CA" err="1"/>
              <a:t>cansim</a:t>
            </a:r>
            <a:r>
              <a:rPr lang="en-CA"/>
              <a:t>} package which connects straight to the Statistics Canada database.</a:t>
            </a:r>
          </a:p>
          <a:p>
            <a:pPr marL="0" indent="0">
              <a:buNone/>
            </a:pPr>
            <a:r>
              <a:rPr lang="en-CA" b="1">
                <a:solidFill>
                  <a:srgbClr val="17A488"/>
                </a:solidFill>
              </a:rPr>
              <a:t>	</a:t>
            </a:r>
          </a:p>
          <a:p>
            <a:pPr marL="0" indent="0">
              <a:buNone/>
            </a:pPr>
            <a:r>
              <a:rPr lang="en-CA" b="1">
                <a:solidFill>
                  <a:srgbClr val="17A488"/>
                </a:solidFill>
              </a:rPr>
              <a:t>ag &lt;- </a:t>
            </a:r>
            <a:r>
              <a:rPr lang="en-CA" b="1" err="1">
                <a:solidFill>
                  <a:srgbClr val="17A488"/>
                </a:solidFill>
              </a:rPr>
              <a:t>get_cansim</a:t>
            </a:r>
            <a:r>
              <a:rPr lang="en-CA" b="1">
                <a:solidFill>
                  <a:srgbClr val="17A488"/>
                </a:solidFill>
              </a:rPr>
              <a:t>('32-10-0359-01') </a:t>
            </a:r>
          </a:p>
          <a:p>
            <a:endParaRPr lang="en-CA"/>
          </a:p>
        </p:txBody>
      </p:sp>
    </p:spTree>
    <p:extLst>
      <p:ext uri="{BB962C8B-B14F-4D97-AF65-F5344CB8AC3E}">
        <p14:creationId xmlns:p14="http://schemas.microsoft.com/office/powerpoint/2010/main" val="156649703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DD9D-FEAE-44A8-B77E-08F65A2D7662}"/>
              </a:ext>
            </a:extLst>
          </p:cNvPr>
          <p:cNvSpPr>
            <a:spLocks noGrp="1"/>
          </p:cNvSpPr>
          <p:nvPr>
            <p:ph type="title"/>
          </p:nvPr>
        </p:nvSpPr>
        <p:spPr/>
        <p:txBody>
          <a:bodyPr/>
          <a:lstStyle/>
          <a:p>
            <a:r>
              <a:rPr lang="en-CA"/>
              <a:t>What we just did</a:t>
            </a:r>
          </a:p>
        </p:txBody>
      </p:sp>
      <p:sp>
        <p:nvSpPr>
          <p:cNvPr id="3" name="Content Placeholder 2">
            <a:extLst>
              <a:ext uri="{FF2B5EF4-FFF2-40B4-BE49-F238E27FC236}">
                <a16:creationId xmlns:a16="http://schemas.microsoft.com/office/drawing/2014/main" id="{F65F5EE6-9721-46B6-B6DA-AA471CB12976}"/>
              </a:ext>
            </a:extLst>
          </p:cNvPr>
          <p:cNvSpPr>
            <a:spLocks noGrp="1"/>
          </p:cNvSpPr>
          <p:nvPr>
            <p:ph idx="1"/>
          </p:nvPr>
        </p:nvSpPr>
        <p:spPr/>
        <p:txBody>
          <a:bodyPr/>
          <a:lstStyle/>
          <a:p>
            <a:r>
              <a:rPr lang="en-CA"/>
              <a:t>Load data in different ways </a:t>
            </a:r>
          </a:p>
          <a:p>
            <a:pPr lvl="1"/>
            <a:r>
              <a:rPr lang="en-CA"/>
              <a:t>Flat files (csv and txt)</a:t>
            </a:r>
          </a:p>
          <a:p>
            <a:pPr lvl="1"/>
            <a:r>
              <a:rPr lang="en-CA"/>
              <a:t>Excel file (xlsx)</a:t>
            </a:r>
          </a:p>
          <a:p>
            <a:pPr lvl="1"/>
            <a:r>
              <a:rPr lang="en-CA"/>
              <a:t>Stata data format (</a:t>
            </a:r>
            <a:r>
              <a:rPr lang="en-CA" err="1"/>
              <a:t>dta</a:t>
            </a:r>
            <a:r>
              <a:rPr lang="en-CA"/>
              <a:t>)</a:t>
            </a:r>
          </a:p>
          <a:p>
            <a:pPr lvl="1"/>
            <a:r>
              <a:rPr lang="en-CA"/>
              <a:t>Google Sheet </a:t>
            </a:r>
          </a:p>
          <a:p>
            <a:pPr lvl="1"/>
            <a:r>
              <a:rPr lang="en-CA"/>
              <a:t>API</a:t>
            </a:r>
          </a:p>
          <a:p>
            <a:pPr marL="457200" lvl="1" indent="0">
              <a:buNone/>
            </a:pPr>
            <a:endParaRPr lang="en-CA"/>
          </a:p>
        </p:txBody>
      </p:sp>
    </p:spTree>
    <p:extLst>
      <p:ext uri="{BB962C8B-B14F-4D97-AF65-F5344CB8AC3E}">
        <p14:creationId xmlns:p14="http://schemas.microsoft.com/office/powerpoint/2010/main" val="25184868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AFC46-1A75-4B80-ADE0-240975D37E0E}"/>
              </a:ext>
            </a:extLst>
          </p:cNvPr>
          <p:cNvSpPr>
            <a:spLocks noGrp="1"/>
          </p:cNvSpPr>
          <p:nvPr>
            <p:ph type="title"/>
          </p:nvPr>
        </p:nvSpPr>
        <p:spPr/>
        <p:txBody>
          <a:bodyPr/>
          <a:lstStyle/>
          <a:p>
            <a:r>
              <a:rPr lang="en-CA"/>
              <a:t>Viewing your data</a:t>
            </a:r>
          </a:p>
        </p:txBody>
      </p:sp>
      <p:sp>
        <p:nvSpPr>
          <p:cNvPr id="3" name="Content Placeholder 2">
            <a:extLst>
              <a:ext uri="{FF2B5EF4-FFF2-40B4-BE49-F238E27FC236}">
                <a16:creationId xmlns:a16="http://schemas.microsoft.com/office/drawing/2014/main" id="{0F293823-85E8-4F9B-9BCB-B96E400FEA7A}"/>
              </a:ext>
            </a:extLst>
          </p:cNvPr>
          <p:cNvSpPr>
            <a:spLocks noGrp="1"/>
          </p:cNvSpPr>
          <p:nvPr>
            <p:ph idx="1"/>
          </p:nvPr>
        </p:nvSpPr>
        <p:spPr/>
        <p:txBody>
          <a:bodyPr/>
          <a:lstStyle/>
          <a:p>
            <a:r>
              <a:rPr lang="en-CA"/>
              <a:t>You can view your data with the command </a:t>
            </a:r>
            <a:r>
              <a:rPr lang="en-CA" b="1"/>
              <a:t>View(</a:t>
            </a:r>
            <a:r>
              <a:rPr lang="en-CA" b="1" err="1"/>
              <a:t>dataframe_name</a:t>
            </a:r>
            <a:r>
              <a:rPr lang="en-CA" b="1"/>
              <a:t>) </a:t>
            </a:r>
            <a:r>
              <a:rPr lang="en-CA"/>
              <a:t>or by clicking the data object in your Environment tab</a:t>
            </a:r>
          </a:p>
          <a:p>
            <a:pPr marL="0" indent="0">
              <a:buNone/>
            </a:pPr>
            <a:endParaRPr lang="en-CA"/>
          </a:p>
          <a:p>
            <a:pPr lvl="1"/>
            <a:r>
              <a:rPr lang="en-CA"/>
              <a:t>The ability to click and look at your data is an advantage of using an </a:t>
            </a:r>
            <a:r>
              <a:rPr lang="en-CA" err="1"/>
              <a:t>Rstudio</a:t>
            </a:r>
            <a:r>
              <a:rPr lang="en-CA"/>
              <a:t> over R.</a:t>
            </a:r>
          </a:p>
          <a:p>
            <a:pPr lvl="1"/>
            <a:endParaRPr lang="en-CA"/>
          </a:p>
          <a:p>
            <a:pPr lvl="1"/>
            <a:endParaRPr lang="en-CA"/>
          </a:p>
        </p:txBody>
      </p:sp>
    </p:spTree>
    <p:extLst>
      <p:ext uri="{BB962C8B-B14F-4D97-AF65-F5344CB8AC3E}">
        <p14:creationId xmlns:p14="http://schemas.microsoft.com/office/powerpoint/2010/main" val="31577132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00AD7-43C7-4A54-B0F5-7AF3700051B8}"/>
              </a:ext>
            </a:extLst>
          </p:cNvPr>
          <p:cNvSpPr>
            <a:spLocks noGrp="1"/>
          </p:cNvSpPr>
          <p:nvPr>
            <p:ph type="title"/>
          </p:nvPr>
        </p:nvSpPr>
        <p:spPr/>
        <p:txBody>
          <a:bodyPr/>
          <a:lstStyle/>
          <a:p>
            <a:r>
              <a:rPr lang="en-CA"/>
              <a:t>Inspecting your data </a:t>
            </a:r>
          </a:p>
        </p:txBody>
      </p:sp>
      <p:sp>
        <p:nvSpPr>
          <p:cNvPr id="3" name="Content Placeholder 2">
            <a:extLst>
              <a:ext uri="{FF2B5EF4-FFF2-40B4-BE49-F238E27FC236}">
                <a16:creationId xmlns:a16="http://schemas.microsoft.com/office/drawing/2014/main" id="{3A0C1683-5093-4F77-AE51-AA922F2535BB}"/>
              </a:ext>
            </a:extLst>
          </p:cNvPr>
          <p:cNvSpPr>
            <a:spLocks noGrp="1"/>
          </p:cNvSpPr>
          <p:nvPr>
            <p:ph idx="1"/>
          </p:nvPr>
        </p:nvSpPr>
        <p:spPr/>
        <p:txBody>
          <a:bodyPr/>
          <a:lstStyle/>
          <a:p>
            <a:r>
              <a:rPr lang="en-CA"/>
              <a:t>Here are a few functions to inspect your data</a:t>
            </a:r>
          </a:p>
          <a:p>
            <a:r>
              <a:rPr lang="en-CA" b="1"/>
              <a:t>Size</a:t>
            </a:r>
          </a:p>
          <a:p>
            <a:pPr lvl="1"/>
            <a:r>
              <a:rPr lang="en-CA" b="1">
                <a:solidFill>
                  <a:srgbClr val="17A488"/>
                </a:solidFill>
              </a:rPr>
              <a:t>dim(politics)</a:t>
            </a:r>
          </a:p>
          <a:p>
            <a:pPr lvl="1"/>
            <a:r>
              <a:rPr lang="en-CA" b="1" err="1">
                <a:solidFill>
                  <a:srgbClr val="17A488"/>
                </a:solidFill>
              </a:rPr>
              <a:t>nrow</a:t>
            </a:r>
            <a:r>
              <a:rPr lang="en-CA" b="1">
                <a:solidFill>
                  <a:srgbClr val="17A488"/>
                </a:solidFill>
              </a:rPr>
              <a:t>(politics)</a:t>
            </a:r>
          </a:p>
          <a:p>
            <a:pPr lvl="1"/>
            <a:r>
              <a:rPr lang="en-CA" b="1" err="1">
                <a:solidFill>
                  <a:srgbClr val="17A488"/>
                </a:solidFill>
              </a:rPr>
              <a:t>ncol</a:t>
            </a:r>
            <a:r>
              <a:rPr lang="en-CA" b="1">
                <a:solidFill>
                  <a:srgbClr val="17A488"/>
                </a:solidFill>
              </a:rPr>
              <a:t>(politics)</a:t>
            </a:r>
          </a:p>
          <a:p>
            <a:pPr lvl="1"/>
            <a:endParaRPr lang="en-CA"/>
          </a:p>
          <a:p>
            <a:r>
              <a:rPr lang="en-CA" b="1"/>
              <a:t>Content</a:t>
            </a:r>
          </a:p>
          <a:p>
            <a:pPr lvl="1"/>
            <a:r>
              <a:rPr lang="en-CA" b="1">
                <a:solidFill>
                  <a:srgbClr val="17A488"/>
                </a:solidFill>
              </a:rPr>
              <a:t>head(politics) </a:t>
            </a:r>
            <a:r>
              <a:rPr lang="en-CA">
                <a:solidFill>
                  <a:srgbClr val="17A488"/>
                </a:solidFill>
              </a:rPr>
              <a:t>or </a:t>
            </a:r>
            <a:r>
              <a:rPr lang="en-CA" b="1">
                <a:solidFill>
                  <a:srgbClr val="17A488"/>
                </a:solidFill>
              </a:rPr>
              <a:t>tail(politics)</a:t>
            </a:r>
            <a:endParaRPr lang="en-CA">
              <a:solidFill>
                <a:srgbClr val="17A488"/>
              </a:solidFill>
            </a:endParaRPr>
          </a:p>
          <a:p>
            <a:pPr lvl="1"/>
            <a:r>
              <a:rPr lang="en-CA" b="1">
                <a:solidFill>
                  <a:srgbClr val="17A488"/>
                </a:solidFill>
              </a:rPr>
              <a:t>politics %&gt;% </a:t>
            </a:r>
            <a:r>
              <a:rPr lang="en-CA" b="1" err="1">
                <a:solidFill>
                  <a:srgbClr val="17A488"/>
                </a:solidFill>
              </a:rPr>
              <a:t>slice_head</a:t>
            </a:r>
            <a:r>
              <a:rPr lang="en-CA" b="1">
                <a:solidFill>
                  <a:srgbClr val="17A488"/>
                </a:solidFill>
              </a:rPr>
              <a:t>(n = 7) </a:t>
            </a:r>
          </a:p>
          <a:p>
            <a:pPr lvl="1"/>
            <a:r>
              <a:rPr lang="en-CA" b="1">
                <a:solidFill>
                  <a:srgbClr val="17A488"/>
                </a:solidFill>
              </a:rPr>
              <a:t>politics %&gt;% </a:t>
            </a:r>
            <a:r>
              <a:rPr lang="en-CA" b="1" err="1">
                <a:solidFill>
                  <a:srgbClr val="17A488"/>
                </a:solidFill>
              </a:rPr>
              <a:t>slice_</a:t>
            </a:r>
            <a:r>
              <a:rPr lang="en-CA" b="1">
                <a:solidFill>
                  <a:srgbClr val="17A488"/>
                </a:solidFill>
              </a:rPr>
              <a:t>sample(n = 10)</a:t>
            </a:r>
          </a:p>
          <a:p>
            <a:pPr lvl="1"/>
            <a:endParaRPr lang="en-CA"/>
          </a:p>
          <a:p>
            <a:pPr lvl="1"/>
            <a:endParaRPr lang="en-CA"/>
          </a:p>
        </p:txBody>
      </p:sp>
    </p:spTree>
    <p:extLst>
      <p:ext uri="{BB962C8B-B14F-4D97-AF65-F5344CB8AC3E}">
        <p14:creationId xmlns:p14="http://schemas.microsoft.com/office/powerpoint/2010/main" val="26599883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207E1-5244-4D18-A667-328DB3A9312D}"/>
              </a:ext>
            </a:extLst>
          </p:cNvPr>
          <p:cNvSpPr>
            <a:spLocks noGrp="1"/>
          </p:cNvSpPr>
          <p:nvPr>
            <p:ph type="title"/>
          </p:nvPr>
        </p:nvSpPr>
        <p:spPr/>
        <p:txBody>
          <a:bodyPr/>
          <a:lstStyle/>
          <a:p>
            <a:r>
              <a:rPr lang="en-CA"/>
              <a:t>Inspecting your data</a:t>
            </a:r>
          </a:p>
        </p:txBody>
      </p:sp>
      <p:sp>
        <p:nvSpPr>
          <p:cNvPr id="3" name="Content Placeholder 2">
            <a:extLst>
              <a:ext uri="{FF2B5EF4-FFF2-40B4-BE49-F238E27FC236}">
                <a16:creationId xmlns:a16="http://schemas.microsoft.com/office/drawing/2014/main" id="{682B6A5E-52FD-410B-95A7-6BBB8C3B177F}"/>
              </a:ext>
            </a:extLst>
          </p:cNvPr>
          <p:cNvSpPr>
            <a:spLocks noGrp="1"/>
          </p:cNvSpPr>
          <p:nvPr>
            <p:ph idx="1"/>
          </p:nvPr>
        </p:nvSpPr>
        <p:spPr/>
        <p:txBody>
          <a:bodyPr/>
          <a:lstStyle/>
          <a:p>
            <a:r>
              <a:rPr lang="en-CA" b="1"/>
              <a:t>Column Names</a:t>
            </a:r>
          </a:p>
          <a:p>
            <a:pPr lvl="1"/>
            <a:r>
              <a:rPr lang="en-CA" b="1">
                <a:solidFill>
                  <a:srgbClr val="17A488"/>
                </a:solidFill>
              </a:rPr>
              <a:t>names(politics) </a:t>
            </a:r>
          </a:p>
          <a:p>
            <a:pPr marL="457200" lvl="1" indent="0">
              <a:buNone/>
            </a:pPr>
            <a:endParaRPr lang="en-CA" b="1"/>
          </a:p>
          <a:p>
            <a:r>
              <a:rPr lang="en-CA" b="1"/>
              <a:t>Summary</a:t>
            </a:r>
          </a:p>
          <a:p>
            <a:pPr lvl="1"/>
            <a:r>
              <a:rPr lang="en-CA" b="1">
                <a:solidFill>
                  <a:srgbClr val="17A488"/>
                </a:solidFill>
              </a:rPr>
              <a:t>str(politics)</a:t>
            </a:r>
          </a:p>
          <a:p>
            <a:pPr lvl="1"/>
            <a:r>
              <a:rPr lang="en-CA" b="1">
                <a:solidFill>
                  <a:srgbClr val="17A488"/>
                </a:solidFill>
              </a:rPr>
              <a:t>summary(politics)</a:t>
            </a:r>
          </a:p>
          <a:p>
            <a:pPr lvl="1"/>
            <a:r>
              <a:rPr lang="en-CA" b="1">
                <a:solidFill>
                  <a:srgbClr val="17A488"/>
                </a:solidFill>
              </a:rPr>
              <a:t>glimpse(politics)</a:t>
            </a:r>
          </a:p>
          <a:p>
            <a:endParaRPr lang="en-CA" b="1"/>
          </a:p>
        </p:txBody>
      </p:sp>
    </p:spTree>
    <p:extLst>
      <p:ext uri="{BB962C8B-B14F-4D97-AF65-F5344CB8AC3E}">
        <p14:creationId xmlns:p14="http://schemas.microsoft.com/office/powerpoint/2010/main" val="28090225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705F1-4981-4349-A5ED-BBE0A5680891}"/>
              </a:ext>
            </a:extLst>
          </p:cNvPr>
          <p:cNvSpPr>
            <a:spLocks noGrp="1"/>
          </p:cNvSpPr>
          <p:nvPr>
            <p:ph type="title"/>
          </p:nvPr>
        </p:nvSpPr>
        <p:spPr/>
        <p:txBody>
          <a:bodyPr/>
          <a:lstStyle/>
          <a:p>
            <a:r>
              <a:rPr lang="en-CA" err="1"/>
              <a:t>Subsetting</a:t>
            </a:r>
            <a:r>
              <a:rPr lang="en-CA"/>
              <a:t> Data Frames </a:t>
            </a:r>
          </a:p>
        </p:txBody>
      </p:sp>
      <p:sp>
        <p:nvSpPr>
          <p:cNvPr id="3" name="Content Placeholder 2">
            <a:extLst>
              <a:ext uri="{FF2B5EF4-FFF2-40B4-BE49-F238E27FC236}">
                <a16:creationId xmlns:a16="http://schemas.microsoft.com/office/drawing/2014/main" id="{831D07A5-4172-4CD4-BA94-5D45067EB13C}"/>
              </a:ext>
            </a:extLst>
          </p:cNvPr>
          <p:cNvSpPr>
            <a:spLocks noGrp="1"/>
          </p:cNvSpPr>
          <p:nvPr>
            <p:ph idx="1"/>
          </p:nvPr>
        </p:nvSpPr>
        <p:spPr/>
        <p:txBody>
          <a:bodyPr/>
          <a:lstStyle/>
          <a:p>
            <a:r>
              <a:rPr lang="en-CA"/>
              <a:t>Recall that we use </a:t>
            </a:r>
            <a:r>
              <a:rPr lang="en-CA" b="1"/>
              <a:t>[ ]</a:t>
            </a:r>
            <a:r>
              <a:rPr lang="en-CA"/>
              <a:t>, </a:t>
            </a:r>
            <a:r>
              <a:rPr lang="en-CA" b="1"/>
              <a:t>[[ ]]</a:t>
            </a:r>
            <a:r>
              <a:rPr lang="en-CA"/>
              <a:t>, or </a:t>
            </a:r>
            <a:r>
              <a:rPr lang="en-CA" b="1"/>
              <a:t>$</a:t>
            </a:r>
            <a:r>
              <a:rPr lang="en-CA"/>
              <a:t> to extract certain columns and rows from our data frame. </a:t>
            </a:r>
          </a:p>
          <a:p>
            <a:endParaRPr lang="en-CA"/>
          </a:p>
          <a:p>
            <a:pPr marL="0" indent="0">
              <a:buNone/>
            </a:pPr>
            <a:r>
              <a:rPr lang="en-CA" b="1">
                <a:solidFill>
                  <a:srgbClr val="17A488"/>
                </a:solidFill>
              </a:rPr>
              <a:t>politics[1, 2]</a:t>
            </a:r>
          </a:p>
          <a:p>
            <a:pPr marL="0" indent="0">
              <a:buNone/>
            </a:pPr>
            <a:r>
              <a:rPr lang="en-CA" b="1">
                <a:solidFill>
                  <a:srgbClr val="17A488"/>
                </a:solidFill>
              </a:rPr>
              <a:t>politics[c(5:10), ] </a:t>
            </a:r>
            <a:r>
              <a:rPr lang="en-CA"/>
              <a:t>#extract rows 5-10 and all columns </a:t>
            </a:r>
          </a:p>
          <a:p>
            <a:pPr marL="0" indent="0">
              <a:buNone/>
            </a:pPr>
            <a:r>
              <a:rPr lang="en-CA" b="1">
                <a:solidFill>
                  <a:srgbClr val="17A488"/>
                </a:solidFill>
              </a:rPr>
              <a:t>politics[c(5:10), c(1:3)] </a:t>
            </a:r>
            <a:r>
              <a:rPr lang="en-CA"/>
              <a:t>#extract rows 5-10 and columns 1-3</a:t>
            </a:r>
          </a:p>
          <a:p>
            <a:pPr marL="0" indent="0">
              <a:buNone/>
            </a:pPr>
            <a:endParaRPr lang="en-CA"/>
          </a:p>
          <a:p>
            <a:pPr marL="0" indent="0">
              <a:buNone/>
            </a:pPr>
            <a:r>
              <a:rPr lang="en-CA" b="1" err="1">
                <a:solidFill>
                  <a:srgbClr val="17A488"/>
                </a:solidFill>
              </a:rPr>
              <a:t>politics$country</a:t>
            </a:r>
            <a:r>
              <a:rPr lang="en-CA" b="1">
                <a:solidFill>
                  <a:srgbClr val="17A488"/>
                </a:solidFill>
              </a:rPr>
              <a:t> </a:t>
            </a:r>
            <a:r>
              <a:rPr lang="en-CA"/>
              <a:t>#extract the country column </a:t>
            </a:r>
            <a:r>
              <a:rPr lang="en-CA" b="1"/>
              <a:t>**</a:t>
            </a:r>
          </a:p>
          <a:p>
            <a:pPr marL="0" indent="0">
              <a:buNone/>
            </a:pPr>
            <a:r>
              <a:rPr lang="en-CA" b="1">
                <a:solidFill>
                  <a:srgbClr val="17A488"/>
                </a:solidFill>
              </a:rPr>
              <a:t>table(</a:t>
            </a:r>
            <a:r>
              <a:rPr lang="en-CA" b="1" err="1">
                <a:solidFill>
                  <a:srgbClr val="17A488"/>
                </a:solidFill>
              </a:rPr>
              <a:t>politics$country</a:t>
            </a:r>
            <a:r>
              <a:rPr lang="en-CA" b="1">
                <a:solidFill>
                  <a:srgbClr val="17A488"/>
                </a:solidFill>
              </a:rPr>
              <a:t>)</a:t>
            </a:r>
          </a:p>
        </p:txBody>
      </p:sp>
    </p:spTree>
    <p:extLst>
      <p:ext uri="{BB962C8B-B14F-4D97-AF65-F5344CB8AC3E}">
        <p14:creationId xmlns:p14="http://schemas.microsoft.com/office/powerpoint/2010/main" val="33663974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A27D5-5271-4A00-BFD8-A1CAB4F814CB}"/>
              </a:ext>
            </a:extLst>
          </p:cNvPr>
          <p:cNvSpPr>
            <a:spLocks noGrp="1"/>
          </p:cNvSpPr>
          <p:nvPr>
            <p:ph type="title"/>
          </p:nvPr>
        </p:nvSpPr>
        <p:spPr/>
        <p:txBody>
          <a:bodyPr/>
          <a:lstStyle/>
          <a:p>
            <a:r>
              <a:rPr lang="en-CA"/>
              <a:t>Q &amp; A</a:t>
            </a:r>
          </a:p>
        </p:txBody>
      </p:sp>
      <p:sp>
        <p:nvSpPr>
          <p:cNvPr id="3" name="Content Placeholder 2">
            <a:extLst>
              <a:ext uri="{FF2B5EF4-FFF2-40B4-BE49-F238E27FC236}">
                <a16:creationId xmlns:a16="http://schemas.microsoft.com/office/drawing/2014/main" id="{7EDC53ED-7D66-4CA0-B088-49BF111F44B5}"/>
              </a:ext>
            </a:extLst>
          </p:cNvPr>
          <p:cNvSpPr>
            <a:spLocks noGrp="1"/>
          </p:cNvSpPr>
          <p:nvPr>
            <p:ph idx="1"/>
          </p:nvPr>
        </p:nvSpPr>
        <p:spPr/>
        <p:txBody>
          <a:bodyPr/>
          <a:lstStyle/>
          <a:p>
            <a:r>
              <a:rPr lang="en-CA"/>
              <a:t>How would you describe the </a:t>
            </a:r>
            <a:r>
              <a:rPr lang="en-CA" b="1"/>
              <a:t>carbon </a:t>
            </a:r>
            <a:r>
              <a:rPr lang="en-CA"/>
              <a:t>and </a:t>
            </a:r>
            <a:r>
              <a:rPr lang="en-CA" b="1" err="1"/>
              <a:t>gdp</a:t>
            </a:r>
            <a:r>
              <a:rPr lang="en-CA"/>
              <a:t> data frames?</a:t>
            </a:r>
          </a:p>
          <a:p>
            <a:endParaRPr lang="en-CA"/>
          </a:p>
          <a:p>
            <a:r>
              <a:rPr lang="en-CA"/>
              <a:t>How are they similar/different from the </a:t>
            </a:r>
            <a:r>
              <a:rPr lang="en-CA" b="1"/>
              <a:t>politics</a:t>
            </a:r>
            <a:r>
              <a:rPr lang="en-CA"/>
              <a:t> data frame?</a:t>
            </a:r>
          </a:p>
          <a:p>
            <a:pPr marL="0" indent="0">
              <a:buNone/>
            </a:pPr>
            <a:endParaRPr lang="en-CA"/>
          </a:p>
        </p:txBody>
      </p:sp>
    </p:spTree>
    <p:extLst>
      <p:ext uri="{BB962C8B-B14F-4D97-AF65-F5344CB8AC3E}">
        <p14:creationId xmlns:p14="http://schemas.microsoft.com/office/powerpoint/2010/main" val="1319610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56C73-8C09-4AB2-A8E7-AA965E6CFF29}"/>
              </a:ext>
            </a:extLst>
          </p:cNvPr>
          <p:cNvSpPr>
            <a:spLocks noGrp="1"/>
          </p:cNvSpPr>
          <p:nvPr>
            <p:ph type="title"/>
          </p:nvPr>
        </p:nvSpPr>
        <p:spPr/>
        <p:txBody>
          <a:bodyPr/>
          <a:lstStyle/>
          <a:p>
            <a:r>
              <a:rPr lang="en-CA"/>
              <a:t>Research Question</a:t>
            </a:r>
          </a:p>
        </p:txBody>
      </p:sp>
      <p:sp>
        <p:nvSpPr>
          <p:cNvPr id="3" name="Content Placeholder 2">
            <a:extLst>
              <a:ext uri="{FF2B5EF4-FFF2-40B4-BE49-F238E27FC236}">
                <a16:creationId xmlns:a16="http://schemas.microsoft.com/office/drawing/2014/main" id="{60B660D2-B5CE-4166-90BD-CB3A12FC9806}"/>
              </a:ext>
            </a:extLst>
          </p:cNvPr>
          <p:cNvSpPr>
            <a:spLocks noGrp="1"/>
          </p:cNvSpPr>
          <p:nvPr>
            <p:ph idx="1"/>
          </p:nvPr>
        </p:nvSpPr>
        <p:spPr/>
        <p:txBody>
          <a:bodyPr/>
          <a:lstStyle/>
          <a:p>
            <a:r>
              <a:rPr lang="en-CA"/>
              <a:t>From this point on, we will just look at the </a:t>
            </a:r>
            <a:r>
              <a:rPr lang="en-CA" b="1"/>
              <a:t>carbon, </a:t>
            </a:r>
            <a:r>
              <a:rPr lang="en-CA" b="1" err="1"/>
              <a:t>gdp</a:t>
            </a:r>
            <a:r>
              <a:rPr lang="en-CA"/>
              <a:t>, and </a:t>
            </a:r>
            <a:r>
              <a:rPr lang="en-CA" b="1"/>
              <a:t>politics</a:t>
            </a:r>
            <a:r>
              <a:rPr lang="en-CA"/>
              <a:t> data frames.</a:t>
            </a:r>
          </a:p>
          <a:p>
            <a:pPr marL="0" indent="0">
              <a:buNone/>
            </a:pPr>
            <a:endParaRPr lang="en-CA"/>
          </a:p>
          <a:p>
            <a:r>
              <a:rPr lang="en-CA"/>
              <a:t>We want to explore the following research questions: </a:t>
            </a:r>
          </a:p>
          <a:p>
            <a:pPr lvl="1"/>
            <a:r>
              <a:rPr lang="en-CA"/>
              <a:t>Do richer countries emit more carbon emissions?</a:t>
            </a:r>
          </a:p>
          <a:p>
            <a:pPr marL="457200" lvl="1" indent="0">
              <a:buNone/>
            </a:pPr>
            <a:endParaRPr lang="en-CA"/>
          </a:p>
          <a:p>
            <a:pPr lvl="1"/>
            <a:r>
              <a:rPr lang="en-CA"/>
              <a:t>If we have time: How does a country’s level of democracy affect emissions?</a:t>
            </a:r>
          </a:p>
          <a:p>
            <a:pPr lvl="1"/>
            <a:endParaRPr lang="en-CA"/>
          </a:p>
          <a:p>
            <a:pPr lvl="1"/>
            <a:endParaRPr lang="en-CA"/>
          </a:p>
          <a:p>
            <a:pPr marL="457200" lvl="1" indent="0">
              <a:buNone/>
            </a:pPr>
            <a:endParaRPr lang="en-CA"/>
          </a:p>
        </p:txBody>
      </p:sp>
    </p:spTree>
    <p:extLst>
      <p:ext uri="{BB962C8B-B14F-4D97-AF65-F5344CB8AC3E}">
        <p14:creationId xmlns:p14="http://schemas.microsoft.com/office/powerpoint/2010/main" val="396584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4B02-F433-497A-BBD5-C779F8FB24B7}"/>
              </a:ext>
            </a:extLst>
          </p:cNvPr>
          <p:cNvSpPr>
            <a:spLocks noGrp="1"/>
          </p:cNvSpPr>
          <p:nvPr>
            <p:ph type="title"/>
          </p:nvPr>
        </p:nvSpPr>
        <p:spPr/>
        <p:txBody>
          <a:bodyPr/>
          <a:lstStyle/>
          <a:p>
            <a:r>
              <a:rPr lang="en-CA"/>
              <a:t>R and RStudio</a:t>
            </a:r>
          </a:p>
        </p:txBody>
      </p:sp>
      <p:sp>
        <p:nvSpPr>
          <p:cNvPr id="3" name="Content Placeholder 2">
            <a:extLst>
              <a:ext uri="{FF2B5EF4-FFF2-40B4-BE49-F238E27FC236}">
                <a16:creationId xmlns:a16="http://schemas.microsoft.com/office/drawing/2014/main" id="{52456806-1FE1-4AA1-BDA2-A0D429B24335}"/>
              </a:ext>
            </a:extLst>
          </p:cNvPr>
          <p:cNvSpPr>
            <a:spLocks noGrp="1"/>
          </p:cNvSpPr>
          <p:nvPr>
            <p:ph idx="1"/>
          </p:nvPr>
        </p:nvSpPr>
        <p:spPr>
          <a:xfrm>
            <a:off x="2745508" y="1771196"/>
            <a:ext cx="9098149" cy="4828410"/>
          </a:xfrm>
        </p:spPr>
        <p:txBody>
          <a:bodyPr/>
          <a:lstStyle/>
          <a:p>
            <a:r>
              <a:rPr lang="en-CA"/>
              <a:t>R is a programming language and a free statistical software environment</a:t>
            </a:r>
          </a:p>
          <a:p>
            <a:endParaRPr lang="en-CA" sz="1000"/>
          </a:p>
          <a:p>
            <a:r>
              <a:rPr lang="en-CA"/>
              <a:t>RStudio is an integrated development environment (IDE) for R programming.</a:t>
            </a:r>
          </a:p>
          <a:p>
            <a:endParaRPr lang="en-CA" sz="1000"/>
          </a:p>
          <a:p>
            <a:r>
              <a:rPr lang="en-CA"/>
              <a:t>When I say R, I mean we will code using R in RStudio.</a:t>
            </a:r>
          </a:p>
          <a:p>
            <a:endParaRPr lang="en-CA" sz="1000"/>
          </a:p>
          <a:p>
            <a:r>
              <a:rPr lang="en-CA" b="1"/>
              <a:t>Always remember: R is the programming language. RStudio is the IDE. </a:t>
            </a:r>
            <a:r>
              <a:rPr lang="en-CA"/>
              <a:t>  </a:t>
            </a:r>
          </a:p>
        </p:txBody>
      </p:sp>
      <p:pic>
        <p:nvPicPr>
          <p:cNvPr id="2052" name="Picture 4" descr="File:R logo.svg - Wikimedia Commons">
            <a:extLst>
              <a:ext uri="{FF2B5EF4-FFF2-40B4-BE49-F238E27FC236}">
                <a16:creationId xmlns:a16="http://schemas.microsoft.com/office/drawing/2014/main" id="{F87FEC3A-14B2-4793-AAC0-C4768FD77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1142" y="6094836"/>
            <a:ext cx="681319" cy="5290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Studio Logo Usage Guidelines - RStudio">
            <a:extLst>
              <a:ext uri="{FF2B5EF4-FFF2-40B4-BE49-F238E27FC236}">
                <a16:creationId xmlns:a16="http://schemas.microsoft.com/office/drawing/2014/main" id="{0170007D-53A2-40C1-B335-CF0D7FDBE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3740" y="6104636"/>
            <a:ext cx="1479592" cy="51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47781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22983-E0E7-4B28-A1D7-3DBCDED5D7C1}"/>
              </a:ext>
            </a:extLst>
          </p:cNvPr>
          <p:cNvSpPr>
            <a:spLocks noGrp="1"/>
          </p:cNvSpPr>
          <p:nvPr>
            <p:ph type="title"/>
          </p:nvPr>
        </p:nvSpPr>
        <p:spPr/>
        <p:txBody>
          <a:bodyPr/>
          <a:lstStyle/>
          <a:p>
            <a:r>
              <a:rPr lang="en-CA"/>
              <a:t>Tidy Data</a:t>
            </a:r>
          </a:p>
        </p:txBody>
      </p:sp>
      <p:sp>
        <p:nvSpPr>
          <p:cNvPr id="3" name="Content Placeholder 2">
            <a:extLst>
              <a:ext uri="{FF2B5EF4-FFF2-40B4-BE49-F238E27FC236}">
                <a16:creationId xmlns:a16="http://schemas.microsoft.com/office/drawing/2014/main" id="{3F53BBC8-DDED-403E-870E-62F24EE2D6F0}"/>
              </a:ext>
            </a:extLst>
          </p:cNvPr>
          <p:cNvSpPr>
            <a:spLocks noGrp="1"/>
          </p:cNvSpPr>
          <p:nvPr>
            <p:ph idx="1"/>
          </p:nvPr>
        </p:nvSpPr>
        <p:spPr/>
        <p:txBody>
          <a:bodyPr/>
          <a:lstStyle/>
          <a:p>
            <a:r>
              <a:rPr lang="en-CA"/>
              <a:t>Now that we have our data in R and know what it looks like, we want to make sure that the data is in </a:t>
            </a:r>
            <a:r>
              <a:rPr lang="en-CA" b="1"/>
              <a:t>tidy format</a:t>
            </a:r>
            <a:r>
              <a:rPr lang="en-CA"/>
              <a:t> before we proceed with any analysis.  </a:t>
            </a:r>
          </a:p>
        </p:txBody>
      </p:sp>
    </p:spTree>
    <p:extLst>
      <p:ext uri="{BB962C8B-B14F-4D97-AF65-F5344CB8AC3E}">
        <p14:creationId xmlns:p14="http://schemas.microsoft.com/office/powerpoint/2010/main" val="308295513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02C2-0153-4443-A3E3-3D63C41C1285}"/>
              </a:ext>
            </a:extLst>
          </p:cNvPr>
          <p:cNvSpPr>
            <a:spLocks noGrp="1"/>
          </p:cNvSpPr>
          <p:nvPr>
            <p:ph type="title"/>
          </p:nvPr>
        </p:nvSpPr>
        <p:spPr/>
        <p:txBody>
          <a:bodyPr/>
          <a:lstStyle/>
          <a:p>
            <a:r>
              <a:rPr lang="en-CA"/>
              <a:t>Tidy data</a:t>
            </a:r>
          </a:p>
        </p:txBody>
      </p:sp>
      <p:sp>
        <p:nvSpPr>
          <p:cNvPr id="3" name="Content Placeholder 2">
            <a:extLst>
              <a:ext uri="{FF2B5EF4-FFF2-40B4-BE49-F238E27FC236}">
                <a16:creationId xmlns:a16="http://schemas.microsoft.com/office/drawing/2014/main" id="{E0CBB348-9D1F-4725-B794-E45708EB115F}"/>
              </a:ext>
            </a:extLst>
          </p:cNvPr>
          <p:cNvSpPr>
            <a:spLocks noGrp="1"/>
          </p:cNvSpPr>
          <p:nvPr>
            <p:ph idx="1"/>
          </p:nvPr>
        </p:nvSpPr>
        <p:spPr/>
        <p:txBody>
          <a:bodyPr/>
          <a:lstStyle/>
          <a:p>
            <a:endParaRPr lang="en-CA"/>
          </a:p>
        </p:txBody>
      </p:sp>
      <p:pic>
        <p:nvPicPr>
          <p:cNvPr id="4" name="Picture 2" descr="https://github.com/allisonhorst/stats-illustrations/raw/master/rstats-artwork/tidydata_1.jpg">
            <a:extLst>
              <a:ext uri="{FF2B5EF4-FFF2-40B4-BE49-F238E27FC236}">
                <a16:creationId xmlns:a16="http://schemas.microsoft.com/office/drawing/2014/main" id="{69296EEE-43DE-4AAF-B643-D9207FAEB0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2013" y="1648432"/>
            <a:ext cx="8825138" cy="49641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163000D-4097-4AD6-BB25-EA0E85C2BF65}"/>
              </a:ext>
            </a:extLst>
          </p:cNvPr>
          <p:cNvSpPr/>
          <p:nvPr/>
        </p:nvSpPr>
        <p:spPr>
          <a:xfrm>
            <a:off x="2652121" y="6611779"/>
            <a:ext cx="7467599" cy="246221"/>
          </a:xfrm>
          <a:prstGeom prst="rect">
            <a:avLst/>
          </a:prstGeom>
        </p:spPr>
        <p:txBody>
          <a:bodyPr wrap="square">
            <a:spAutoFit/>
          </a:bodyPr>
          <a:lstStyle/>
          <a:p>
            <a:r>
              <a:rPr lang="en-US" sz="1000">
                <a:solidFill>
                  <a:srgbClr val="24292E"/>
                </a:solidFill>
                <a:latin typeface="-apple-system"/>
              </a:rPr>
              <a:t>"Illustrations from the </a:t>
            </a:r>
            <a:r>
              <a:rPr lang="en-US" sz="1000" err="1">
                <a:latin typeface="-apple-system"/>
                <a:hlinkClick r:id="rId3"/>
              </a:rPr>
              <a:t>Openscapes</a:t>
            </a:r>
            <a:r>
              <a:rPr lang="en-US" sz="1000">
                <a:solidFill>
                  <a:srgbClr val="24292E"/>
                </a:solidFill>
                <a:latin typeface="-apple-system"/>
              </a:rPr>
              <a:t> blog </a:t>
            </a:r>
            <a:r>
              <a:rPr lang="en-US" sz="1000" i="1">
                <a:latin typeface="-apple-system"/>
                <a:hlinkClick r:id="rId4"/>
              </a:rPr>
              <a:t>Tidy Data for reproducibility, efficiency, and collaboration</a:t>
            </a:r>
            <a:r>
              <a:rPr lang="en-US" sz="1000">
                <a:solidFill>
                  <a:srgbClr val="24292E"/>
                </a:solidFill>
                <a:latin typeface="-apple-system"/>
              </a:rPr>
              <a:t> by Julia Lowndes and Allison Horst"</a:t>
            </a:r>
            <a:endParaRPr lang="en-CA" sz="1000"/>
          </a:p>
        </p:txBody>
      </p:sp>
    </p:spTree>
    <p:extLst>
      <p:ext uri="{BB962C8B-B14F-4D97-AF65-F5344CB8AC3E}">
        <p14:creationId xmlns:p14="http://schemas.microsoft.com/office/powerpoint/2010/main" val="11334518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7082A-B19E-41C5-8626-032E0E3601FC}"/>
              </a:ext>
            </a:extLst>
          </p:cNvPr>
          <p:cNvSpPr>
            <a:spLocks noGrp="1"/>
          </p:cNvSpPr>
          <p:nvPr>
            <p:ph type="title"/>
          </p:nvPr>
        </p:nvSpPr>
        <p:spPr/>
        <p:txBody>
          <a:bodyPr/>
          <a:lstStyle/>
          <a:p>
            <a:r>
              <a:rPr lang="en-CA"/>
              <a:t>Tidy data</a:t>
            </a:r>
          </a:p>
        </p:txBody>
      </p:sp>
      <p:pic>
        <p:nvPicPr>
          <p:cNvPr id="4" name="Picture 2" descr="https://github.com/allisonhorst/stats-illustrations/raw/master/rstats-artwork/tidydata_2.jpg">
            <a:extLst>
              <a:ext uri="{FF2B5EF4-FFF2-40B4-BE49-F238E27FC236}">
                <a16:creationId xmlns:a16="http://schemas.microsoft.com/office/drawing/2014/main" id="{90EEC9DE-22D3-483E-AAD1-9DB776ED3E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3374" y="1771650"/>
            <a:ext cx="8582378" cy="482758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920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1907-46B4-44A9-B5E6-ABE4C806A9BE}"/>
              </a:ext>
            </a:extLst>
          </p:cNvPr>
          <p:cNvSpPr>
            <a:spLocks noGrp="1"/>
          </p:cNvSpPr>
          <p:nvPr>
            <p:ph type="title"/>
          </p:nvPr>
        </p:nvSpPr>
        <p:spPr/>
        <p:txBody>
          <a:bodyPr/>
          <a:lstStyle/>
          <a:p>
            <a:r>
              <a:rPr lang="en-CA"/>
              <a:t>Tidy data</a:t>
            </a:r>
          </a:p>
        </p:txBody>
      </p:sp>
      <p:pic>
        <p:nvPicPr>
          <p:cNvPr id="4" name="Picture 2" descr="https://www.openscapes.org/img/blog/tidydata/tidydata_3.jpg">
            <a:extLst>
              <a:ext uri="{FF2B5EF4-FFF2-40B4-BE49-F238E27FC236}">
                <a16:creationId xmlns:a16="http://schemas.microsoft.com/office/drawing/2014/main" id="{713921EA-45C3-46DB-BA58-6D8AF713FC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5107" y="1771650"/>
            <a:ext cx="8658911" cy="482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84216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74820-B8C2-45C7-B460-DF7009E08573}"/>
              </a:ext>
            </a:extLst>
          </p:cNvPr>
          <p:cNvSpPr>
            <a:spLocks noGrp="1"/>
          </p:cNvSpPr>
          <p:nvPr>
            <p:ph type="title"/>
          </p:nvPr>
        </p:nvSpPr>
        <p:spPr/>
        <p:txBody>
          <a:bodyPr/>
          <a:lstStyle/>
          <a:p>
            <a:r>
              <a:rPr lang="en-CA"/>
              <a:t>Tidy data</a:t>
            </a:r>
          </a:p>
        </p:txBody>
      </p:sp>
      <p:pic>
        <p:nvPicPr>
          <p:cNvPr id="4" name="Picture 4" descr="https://github.com/allisonhorst/stats-illustrations/raw/master/rstats-artwork/tidydata_7.jpg">
            <a:extLst>
              <a:ext uri="{FF2B5EF4-FFF2-40B4-BE49-F238E27FC236}">
                <a16:creationId xmlns:a16="http://schemas.microsoft.com/office/drawing/2014/main" id="{45C117B1-6A52-4F26-9245-08B1931BFA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3374" y="1771650"/>
            <a:ext cx="8582378" cy="4827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3994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40D13-A241-422F-B6A4-532223476329}"/>
              </a:ext>
            </a:extLst>
          </p:cNvPr>
          <p:cNvSpPr>
            <a:spLocks noGrp="1"/>
          </p:cNvSpPr>
          <p:nvPr>
            <p:ph type="title"/>
          </p:nvPr>
        </p:nvSpPr>
        <p:spPr/>
        <p:txBody>
          <a:bodyPr>
            <a:normAutofit/>
          </a:bodyPr>
          <a:lstStyle/>
          <a:p>
            <a:r>
              <a:rPr lang="en-CA"/>
              <a:t>Reshaping data</a:t>
            </a:r>
          </a:p>
        </p:txBody>
      </p:sp>
      <p:sp>
        <p:nvSpPr>
          <p:cNvPr id="3" name="Content Placeholder 2">
            <a:extLst>
              <a:ext uri="{FF2B5EF4-FFF2-40B4-BE49-F238E27FC236}">
                <a16:creationId xmlns:a16="http://schemas.microsoft.com/office/drawing/2014/main" id="{FAF899BC-8AEB-44CE-A247-1D68FF5649ED}"/>
              </a:ext>
            </a:extLst>
          </p:cNvPr>
          <p:cNvSpPr>
            <a:spLocks noGrp="1"/>
          </p:cNvSpPr>
          <p:nvPr>
            <p:ph idx="1"/>
          </p:nvPr>
        </p:nvSpPr>
        <p:spPr/>
        <p:txBody>
          <a:bodyPr/>
          <a:lstStyle/>
          <a:p>
            <a:r>
              <a:rPr lang="en-CA"/>
              <a:t>Politics data is in the “long” format</a:t>
            </a:r>
          </a:p>
          <a:p>
            <a:pPr lvl="1"/>
            <a:r>
              <a:rPr lang="en-CA"/>
              <a:t>Each row contains the values of variables associated with each country and year </a:t>
            </a:r>
          </a:p>
          <a:p>
            <a:pPr lvl="1"/>
            <a:r>
              <a:rPr lang="en-CA"/>
              <a:t>Data is in the tidy format</a:t>
            </a:r>
          </a:p>
          <a:p>
            <a:pPr lvl="1"/>
            <a:endParaRPr lang="en-CA"/>
          </a:p>
          <a:p>
            <a:pPr lvl="1"/>
            <a:endParaRPr lang="en-CA"/>
          </a:p>
          <a:p>
            <a:pPr marL="457200" lvl="1" indent="0">
              <a:buNone/>
            </a:pPr>
            <a:endParaRPr lang="en-CA" sz="1000"/>
          </a:p>
          <a:p>
            <a:endParaRPr lang="en-CA"/>
          </a:p>
        </p:txBody>
      </p:sp>
      <p:graphicFrame>
        <p:nvGraphicFramePr>
          <p:cNvPr id="5" name="Content Placeholder 4">
            <a:extLst>
              <a:ext uri="{FF2B5EF4-FFF2-40B4-BE49-F238E27FC236}">
                <a16:creationId xmlns:a16="http://schemas.microsoft.com/office/drawing/2014/main" id="{C90D5482-7CCC-4F98-9B0A-BB4FE2820F39}"/>
              </a:ext>
            </a:extLst>
          </p:cNvPr>
          <p:cNvGraphicFramePr>
            <a:graphicFrameLocks/>
          </p:cNvGraphicFramePr>
          <p:nvPr>
            <p:extLst>
              <p:ext uri="{D42A27DB-BD31-4B8C-83A1-F6EECF244321}">
                <p14:modId xmlns:p14="http://schemas.microsoft.com/office/powerpoint/2010/main" val="989838925"/>
              </p:ext>
            </p:extLst>
          </p:nvPr>
        </p:nvGraphicFramePr>
        <p:xfrm>
          <a:off x="3400828" y="3854945"/>
          <a:ext cx="6824664" cy="1107440"/>
        </p:xfrm>
        <a:graphic>
          <a:graphicData uri="http://schemas.openxmlformats.org/drawingml/2006/table">
            <a:tbl>
              <a:tblPr firstRow="1" bandRow="1">
                <a:tableStyleId>{5C22544A-7EE6-4342-B048-85BDC9FD1C3A}</a:tableStyleId>
              </a:tblPr>
              <a:tblGrid>
                <a:gridCol w="2274888">
                  <a:extLst>
                    <a:ext uri="{9D8B030D-6E8A-4147-A177-3AD203B41FA5}">
                      <a16:colId xmlns:a16="http://schemas.microsoft.com/office/drawing/2014/main" val="691625227"/>
                    </a:ext>
                  </a:extLst>
                </a:gridCol>
                <a:gridCol w="2274888">
                  <a:extLst>
                    <a:ext uri="{9D8B030D-6E8A-4147-A177-3AD203B41FA5}">
                      <a16:colId xmlns:a16="http://schemas.microsoft.com/office/drawing/2014/main" val="3881580495"/>
                    </a:ext>
                  </a:extLst>
                </a:gridCol>
                <a:gridCol w="2274888">
                  <a:extLst>
                    <a:ext uri="{9D8B030D-6E8A-4147-A177-3AD203B41FA5}">
                      <a16:colId xmlns:a16="http://schemas.microsoft.com/office/drawing/2014/main" val="1293800472"/>
                    </a:ext>
                  </a:extLst>
                </a:gridCol>
              </a:tblGrid>
              <a:tr h="370840">
                <a:tc>
                  <a:txBody>
                    <a:bodyPr/>
                    <a:lstStyle/>
                    <a:p>
                      <a:r>
                        <a:rPr lang="en-CA"/>
                        <a:t>country</a:t>
                      </a:r>
                    </a:p>
                  </a:txBody>
                  <a:tcPr/>
                </a:tc>
                <a:tc>
                  <a:txBody>
                    <a:bodyPr/>
                    <a:lstStyle/>
                    <a:p>
                      <a:r>
                        <a:rPr lang="en-CA"/>
                        <a:t>year</a:t>
                      </a:r>
                    </a:p>
                  </a:txBody>
                  <a:tcPr/>
                </a:tc>
                <a:tc>
                  <a:txBody>
                    <a:bodyPr/>
                    <a:lstStyle/>
                    <a:p>
                      <a:r>
                        <a:rPr lang="en-CA"/>
                        <a:t>V2x_libdem</a:t>
                      </a:r>
                    </a:p>
                  </a:txBody>
                  <a:tcPr/>
                </a:tc>
                <a:extLst>
                  <a:ext uri="{0D108BD9-81ED-4DB2-BD59-A6C34878D82A}">
                    <a16:rowId xmlns:a16="http://schemas.microsoft.com/office/drawing/2014/main" val="1382494185"/>
                  </a:ext>
                </a:extLst>
              </a:tr>
              <a:tr h="370840">
                <a:tc>
                  <a:txBody>
                    <a:bodyPr/>
                    <a:lstStyle/>
                    <a:p>
                      <a:r>
                        <a:rPr lang="en-CA"/>
                        <a:t>Myanmar</a:t>
                      </a:r>
                    </a:p>
                  </a:txBody>
                  <a:tcPr/>
                </a:tc>
                <a:tc>
                  <a:txBody>
                    <a:bodyPr/>
                    <a:lstStyle/>
                    <a:p>
                      <a:r>
                        <a:rPr lang="en-CA"/>
                        <a:t>2012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0.137</a:t>
                      </a:r>
                    </a:p>
                  </a:txBody>
                  <a:tcPr/>
                </a:tc>
                <a:extLst>
                  <a:ext uri="{0D108BD9-81ED-4DB2-BD59-A6C34878D82A}">
                    <a16:rowId xmlns:a16="http://schemas.microsoft.com/office/drawing/2014/main" val="3555802208"/>
                  </a:ext>
                </a:extLst>
              </a:tr>
              <a:tr h="0">
                <a:tc>
                  <a:txBody>
                    <a:bodyPr/>
                    <a:lstStyle/>
                    <a:p>
                      <a:r>
                        <a:rPr lang="en-CA"/>
                        <a:t>Myanmar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1997</a:t>
                      </a:r>
                    </a:p>
                  </a:txBody>
                  <a:tcPr/>
                </a:tc>
                <a:tc>
                  <a:txBody>
                    <a:bodyPr/>
                    <a:lstStyle/>
                    <a:p>
                      <a:r>
                        <a:rPr lang="en-CA"/>
                        <a:t>0.018</a:t>
                      </a:r>
                    </a:p>
                  </a:txBody>
                  <a:tcPr/>
                </a:tc>
                <a:extLst>
                  <a:ext uri="{0D108BD9-81ED-4DB2-BD59-A6C34878D82A}">
                    <a16:rowId xmlns:a16="http://schemas.microsoft.com/office/drawing/2014/main" val="1881627859"/>
                  </a:ext>
                </a:extLst>
              </a:tr>
            </a:tbl>
          </a:graphicData>
        </a:graphic>
      </p:graphicFrame>
    </p:spTree>
    <p:extLst>
      <p:ext uri="{BB962C8B-B14F-4D97-AF65-F5344CB8AC3E}">
        <p14:creationId xmlns:p14="http://schemas.microsoft.com/office/powerpoint/2010/main" val="37604766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BA9D-77EC-4356-B6EE-A7D44DB01F9E}"/>
              </a:ext>
            </a:extLst>
          </p:cNvPr>
          <p:cNvSpPr>
            <a:spLocks noGrp="1"/>
          </p:cNvSpPr>
          <p:nvPr>
            <p:ph type="title"/>
          </p:nvPr>
        </p:nvSpPr>
        <p:spPr/>
        <p:txBody>
          <a:bodyPr/>
          <a:lstStyle/>
          <a:p>
            <a:r>
              <a:rPr lang="en-CA"/>
              <a:t>Reshaping data</a:t>
            </a:r>
          </a:p>
        </p:txBody>
      </p:sp>
      <p:sp>
        <p:nvSpPr>
          <p:cNvPr id="3" name="Content Placeholder 2">
            <a:extLst>
              <a:ext uri="{FF2B5EF4-FFF2-40B4-BE49-F238E27FC236}">
                <a16:creationId xmlns:a16="http://schemas.microsoft.com/office/drawing/2014/main" id="{8EAB9EDE-D33A-4CD6-95A8-409247D21558}"/>
              </a:ext>
            </a:extLst>
          </p:cNvPr>
          <p:cNvSpPr>
            <a:spLocks noGrp="1"/>
          </p:cNvSpPr>
          <p:nvPr>
            <p:ph idx="1"/>
          </p:nvPr>
        </p:nvSpPr>
        <p:spPr/>
        <p:txBody>
          <a:bodyPr/>
          <a:lstStyle/>
          <a:p>
            <a:r>
              <a:rPr lang="en-CA"/>
              <a:t>Carbon and </a:t>
            </a:r>
            <a:r>
              <a:rPr lang="en-CA" err="1"/>
              <a:t>gdp</a:t>
            </a:r>
            <a:r>
              <a:rPr lang="en-CA"/>
              <a:t> data is in a “wide” format. </a:t>
            </a:r>
          </a:p>
          <a:p>
            <a:pPr lvl="1"/>
            <a:r>
              <a:rPr lang="en-CA"/>
              <a:t>This format means that each variable (i.e. emissions for 1751, emissions for 1752, and so on) is listed as its own column. </a:t>
            </a:r>
          </a:p>
          <a:p>
            <a:pPr lvl="1"/>
            <a:r>
              <a:rPr lang="en-CA"/>
              <a:t>Data is not tidy</a:t>
            </a:r>
          </a:p>
          <a:p>
            <a:pPr lvl="1"/>
            <a:endParaRPr lang="en-CA"/>
          </a:p>
          <a:p>
            <a:r>
              <a:rPr lang="en-CA"/>
              <a:t>R functions expect your data to be in the “long” format because it is more machine readable. </a:t>
            </a:r>
          </a:p>
          <a:p>
            <a:endParaRPr lang="en-CA"/>
          </a:p>
          <a:p>
            <a:endParaRPr lang="en-CA"/>
          </a:p>
        </p:txBody>
      </p:sp>
      <p:graphicFrame>
        <p:nvGraphicFramePr>
          <p:cNvPr id="4" name="Content Placeholder 4">
            <a:extLst>
              <a:ext uri="{FF2B5EF4-FFF2-40B4-BE49-F238E27FC236}">
                <a16:creationId xmlns:a16="http://schemas.microsoft.com/office/drawing/2014/main" id="{9F6CD5B3-93D6-41E8-AC3C-817BE934C932}"/>
              </a:ext>
            </a:extLst>
          </p:cNvPr>
          <p:cNvGraphicFramePr>
            <a:graphicFrameLocks/>
          </p:cNvGraphicFramePr>
          <p:nvPr>
            <p:extLst>
              <p:ext uri="{D42A27DB-BD31-4B8C-83A1-F6EECF244321}">
                <p14:modId xmlns:p14="http://schemas.microsoft.com/office/powerpoint/2010/main" val="3241606491"/>
              </p:ext>
            </p:extLst>
          </p:nvPr>
        </p:nvGraphicFramePr>
        <p:xfrm>
          <a:off x="2745508" y="5165585"/>
          <a:ext cx="9099552" cy="1112520"/>
        </p:xfrm>
        <a:graphic>
          <a:graphicData uri="http://schemas.openxmlformats.org/drawingml/2006/table">
            <a:tbl>
              <a:tblPr firstRow="1" bandRow="1">
                <a:tableStyleId>{5C22544A-7EE6-4342-B048-85BDC9FD1C3A}</a:tableStyleId>
              </a:tblPr>
              <a:tblGrid>
                <a:gridCol w="2274888">
                  <a:extLst>
                    <a:ext uri="{9D8B030D-6E8A-4147-A177-3AD203B41FA5}">
                      <a16:colId xmlns:a16="http://schemas.microsoft.com/office/drawing/2014/main" val="691625227"/>
                    </a:ext>
                  </a:extLst>
                </a:gridCol>
                <a:gridCol w="2274888">
                  <a:extLst>
                    <a:ext uri="{9D8B030D-6E8A-4147-A177-3AD203B41FA5}">
                      <a16:colId xmlns:a16="http://schemas.microsoft.com/office/drawing/2014/main" val="3881580495"/>
                    </a:ext>
                  </a:extLst>
                </a:gridCol>
                <a:gridCol w="2274888">
                  <a:extLst>
                    <a:ext uri="{9D8B030D-6E8A-4147-A177-3AD203B41FA5}">
                      <a16:colId xmlns:a16="http://schemas.microsoft.com/office/drawing/2014/main" val="1293800472"/>
                    </a:ext>
                  </a:extLst>
                </a:gridCol>
                <a:gridCol w="2274888">
                  <a:extLst>
                    <a:ext uri="{9D8B030D-6E8A-4147-A177-3AD203B41FA5}">
                      <a16:colId xmlns:a16="http://schemas.microsoft.com/office/drawing/2014/main" val="2418863240"/>
                    </a:ext>
                  </a:extLst>
                </a:gridCol>
              </a:tblGrid>
              <a:tr h="370840">
                <a:tc>
                  <a:txBody>
                    <a:bodyPr/>
                    <a:lstStyle/>
                    <a:p>
                      <a:r>
                        <a:rPr lang="en-CA"/>
                        <a:t>country</a:t>
                      </a:r>
                    </a:p>
                  </a:txBody>
                  <a:tcPr/>
                </a:tc>
                <a:tc>
                  <a:txBody>
                    <a:bodyPr/>
                    <a:lstStyle/>
                    <a:p>
                      <a:r>
                        <a:rPr lang="en-CA"/>
                        <a:t>1751</a:t>
                      </a:r>
                    </a:p>
                  </a:txBody>
                  <a:tcPr/>
                </a:tc>
                <a:tc>
                  <a:txBody>
                    <a:bodyPr/>
                    <a:lstStyle/>
                    <a:p>
                      <a:r>
                        <a:rPr lang="en-CA"/>
                        <a:t>1752</a:t>
                      </a:r>
                    </a:p>
                  </a:txBody>
                  <a:tcPr/>
                </a:tc>
                <a:tc>
                  <a:txBody>
                    <a:bodyPr/>
                    <a:lstStyle/>
                    <a:p>
                      <a:r>
                        <a:rPr lang="en-CA"/>
                        <a:t>1753</a:t>
                      </a:r>
                    </a:p>
                  </a:txBody>
                  <a:tcPr/>
                </a:tc>
                <a:extLst>
                  <a:ext uri="{0D108BD9-81ED-4DB2-BD59-A6C34878D82A}">
                    <a16:rowId xmlns:a16="http://schemas.microsoft.com/office/drawing/2014/main" val="1382494185"/>
                  </a:ext>
                </a:extLst>
              </a:tr>
              <a:tr h="370840">
                <a:tc>
                  <a:txBody>
                    <a:bodyPr/>
                    <a:lstStyle/>
                    <a:p>
                      <a:r>
                        <a:rPr lang="en-CA"/>
                        <a:t>Afghanistan</a:t>
                      </a:r>
                    </a:p>
                  </a:txBody>
                  <a:tcPr/>
                </a:tc>
                <a:tc>
                  <a:txBody>
                    <a:bodyPr/>
                    <a:lstStyle/>
                    <a:p>
                      <a:r>
                        <a:rPr lang="en-CA"/>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NA</a:t>
                      </a:r>
                    </a:p>
                  </a:txBody>
                  <a:tcPr/>
                </a:tc>
                <a:tc>
                  <a:txBody>
                    <a:bodyPr/>
                    <a:lstStyle/>
                    <a:p>
                      <a:r>
                        <a:rPr lang="en-CA"/>
                        <a:t>NA</a:t>
                      </a:r>
                    </a:p>
                  </a:txBody>
                  <a:tcPr/>
                </a:tc>
                <a:extLst>
                  <a:ext uri="{0D108BD9-81ED-4DB2-BD59-A6C34878D82A}">
                    <a16:rowId xmlns:a16="http://schemas.microsoft.com/office/drawing/2014/main" val="3555802208"/>
                  </a:ext>
                </a:extLst>
              </a:tr>
              <a:tr h="370840">
                <a:tc>
                  <a:txBody>
                    <a:bodyPr/>
                    <a:lstStyle/>
                    <a:p>
                      <a:r>
                        <a:rPr lang="en-CA"/>
                        <a:t>Albania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NA</a:t>
                      </a:r>
                    </a:p>
                  </a:txBody>
                  <a:tcPr/>
                </a:tc>
                <a:tc>
                  <a:txBody>
                    <a:bodyPr/>
                    <a:lstStyle/>
                    <a:p>
                      <a:r>
                        <a:rPr lang="en-CA"/>
                        <a:t>NA</a:t>
                      </a:r>
                    </a:p>
                  </a:txBody>
                  <a:tcPr/>
                </a:tc>
                <a:tc>
                  <a:txBody>
                    <a:bodyPr/>
                    <a:lstStyle/>
                    <a:p>
                      <a:r>
                        <a:rPr lang="en-CA"/>
                        <a:t>NA</a:t>
                      </a:r>
                    </a:p>
                  </a:txBody>
                  <a:tcPr/>
                </a:tc>
                <a:extLst>
                  <a:ext uri="{0D108BD9-81ED-4DB2-BD59-A6C34878D82A}">
                    <a16:rowId xmlns:a16="http://schemas.microsoft.com/office/drawing/2014/main" val="1881627859"/>
                  </a:ext>
                </a:extLst>
              </a:tr>
            </a:tbl>
          </a:graphicData>
        </a:graphic>
      </p:graphicFrame>
    </p:spTree>
    <p:extLst>
      <p:ext uri="{BB962C8B-B14F-4D97-AF65-F5344CB8AC3E}">
        <p14:creationId xmlns:p14="http://schemas.microsoft.com/office/powerpoint/2010/main" val="26723917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7F87A-C92E-4409-96E7-E28DEDD727C6}"/>
              </a:ext>
            </a:extLst>
          </p:cNvPr>
          <p:cNvSpPr>
            <a:spLocks noGrp="1"/>
          </p:cNvSpPr>
          <p:nvPr>
            <p:ph type="title"/>
          </p:nvPr>
        </p:nvSpPr>
        <p:spPr/>
        <p:txBody>
          <a:bodyPr/>
          <a:lstStyle/>
          <a:p>
            <a:r>
              <a:rPr lang="en-CA"/>
              <a:t>Note on column names	</a:t>
            </a:r>
          </a:p>
        </p:txBody>
      </p:sp>
      <p:sp>
        <p:nvSpPr>
          <p:cNvPr id="3" name="Content Placeholder 2">
            <a:extLst>
              <a:ext uri="{FF2B5EF4-FFF2-40B4-BE49-F238E27FC236}">
                <a16:creationId xmlns:a16="http://schemas.microsoft.com/office/drawing/2014/main" id="{E5868E87-32C8-4689-A5D9-4541A96F60A3}"/>
              </a:ext>
            </a:extLst>
          </p:cNvPr>
          <p:cNvSpPr>
            <a:spLocks noGrp="1"/>
          </p:cNvSpPr>
          <p:nvPr>
            <p:ph idx="1"/>
          </p:nvPr>
        </p:nvSpPr>
        <p:spPr/>
        <p:txBody>
          <a:bodyPr/>
          <a:lstStyle/>
          <a:p>
            <a:r>
              <a:rPr lang="en-CA"/>
              <a:t>You might notice that in the </a:t>
            </a:r>
            <a:r>
              <a:rPr lang="en-CA" b="1"/>
              <a:t>carbon </a:t>
            </a:r>
            <a:r>
              <a:rPr lang="en-CA"/>
              <a:t>and </a:t>
            </a:r>
            <a:r>
              <a:rPr lang="en-CA" b="1" err="1"/>
              <a:t>gdp</a:t>
            </a:r>
            <a:r>
              <a:rPr lang="en-CA"/>
              <a:t> data, the column names are numeric. This practice is </a:t>
            </a:r>
            <a:r>
              <a:rPr lang="en-CA" b="1" i="1"/>
              <a:t>not recommended</a:t>
            </a:r>
            <a:r>
              <a:rPr lang="en-CA" i="1"/>
              <a:t>. </a:t>
            </a:r>
            <a:endParaRPr lang="en-CA"/>
          </a:p>
          <a:p>
            <a:pPr lvl="1"/>
            <a:r>
              <a:rPr lang="en-CA"/>
              <a:t>To refer to these columns, you will have to wrap them with backticks (`)</a:t>
            </a:r>
          </a:p>
          <a:p>
            <a:pPr lvl="1"/>
            <a:r>
              <a:rPr lang="en-CA"/>
              <a:t>carbon$`2014`</a:t>
            </a:r>
          </a:p>
        </p:txBody>
      </p:sp>
    </p:spTree>
    <p:extLst>
      <p:ext uri="{BB962C8B-B14F-4D97-AF65-F5344CB8AC3E}">
        <p14:creationId xmlns:p14="http://schemas.microsoft.com/office/powerpoint/2010/main" val="349917325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DC062-E7BC-4347-919B-6DCA338D9C71}"/>
              </a:ext>
            </a:extLst>
          </p:cNvPr>
          <p:cNvSpPr>
            <a:spLocks noGrp="1"/>
          </p:cNvSpPr>
          <p:nvPr>
            <p:ph type="title"/>
          </p:nvPr>
        </p:nvSpPr>
        <p:spPr/>
        <p:txBody>
          <a:bodyPr>
            <a:normAutofit/>
          </a:bodyPr>
          <a:lstStyle/>
          <a:p>
            <a:r>
              <a:rPr lang="en-CA"/>
              <a:t>Reshaping data</a:t>
            </a:r>
          </a:p>
        </p:txBody>
      </p:sp>
      <p:sp>
        <p:nvSpPr>
          <p:cNvPr id="3" name="Content Placeholder 2">
            <a:extLst>
              <a:ext uri="{FF2B5EF4-FFF2-40B4-BE49-F238E27FC236}">
                <a16:creationId xmlns:a16="http://schemas.microsoft.com/office/drawing/2014/main" id="{2BB7AAA3-23F8-4FB7-B9E0-12CBE83963D1}"/>
              </a:ext>
            </a:extLst>
          </p:cNvPr>
          <p:cNvSpPr>
            <a:spLocks noGrp="1"/>
          </p:cNvSpPr>
          <p:nvPr>
            <p:ph idx="1"/>
          </p:nvPr>
        </p:nvSpPr>
        <p:spPr/>
        <p:txBody>
          <a:bodyPr/>
          <a:lstStyle/>
          <a:p>
            <a:r>
              <a:rPr lang="en-CA"/>
              <a:t>We want to convert </a:t>
            </a:r>
            <a:r>
              <a:rPr lang="en-CA" b="1"/>
              <a:t>carbon</a:t>
            </a:r>
            <a:r>
              <a:rPr lang="en-CA"/>
              <a:t> to a “long” format to make it more useful for visualization and analysis. </a:t>
            </a:r>
          </a:p>
          <a:p>
            <a:pPr lvl="1"/>
            <a:r>
              <a:rPr lang="en-CA"/>
              <a:t>A “long” format means that we will have fewer columns than the current format (“wide”)</a:t>
            </a:r>
          </a:p>
          <a:p>
            <a:endParaRPr lang="en-CA"/>
          </a:p>
          <a:p>
            <a:r>
              <a:rPr lang="en-CA"/>
              <a:t>We want to collapse all emissions across the years into one new variable called “emissions.” </a:t>
            </a:r>
          </a:p>
          <a:p>
            <a:pPr marL="0" indent="0">
              <a:buNone/>
            </a:pPr>
            <a:endParaRPr lang="en-CA"/>
          </a:p>
          <a:p>
            <a:r>
              <a:rPr lang="en-CA"/>
              <a:t>We identify what year the data point is from by creating a “year” variable </a:t>
            </a:r>
          </a:p>
          <a:p>
            <a:endParaRPr lang="en-CA"/>
          </a:p>
          <a:p>
            <a:pPr marL="0" indent="0">
              <a:buNone/>
            </a:pPr>
            <a:endParaRPr lang="en-CA"/>
          </a:p>
        </p:txBody>
      </p:sp>
    </p:spTree>
    <p:extLst>
      <p:ext uri="{BB962C8B-B14F-4D97-AF65-F5344CB8AC3E}">
        <p14:creationId xmlns:p14="http://schemas.microsoft.com/office/powerpoint/2010/main" val="1815586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277B-B428-498F-BD78-9BEDCF935CA6}"/>
              </a:ext>
            </a:extLst>
          </p:cNvPr>
          <p:cNvSpPr>
            <a:spLocks noGrp="1"/>
          </p:cNvSpPr>
          <p:nvPr>
            <p:ph type="title"/>
          </p:nvPr>
        </p:nvSpPr>
        <p:spPr/>
        <p:txBody>
          <a:bodyPr/>
          <a:lstStyle/>
          <a:p>
            <a:r>
              <a:rPr lang="en-CA"/>
              <a:t>Reshaping data</a:t>
            </a:r>
          </a:p>
        </p:txBody>
      </p:sp>
      <p:sp>
        <p:nvSpPr>
          <p:cNvPr id="3" name="Content Placeholder 2">
            <a:extLst>
              <a:ext uri="{FF2B5EF4-FFF2-40B4-BE49-F238E27FC236}">
                <a16:creationId xmlns:a16="http://schemas.microsoft.com/office/drawing/2014/main" id="{8CF592A5-A0F6-4D63-8436-70433A0B6802}"/>
              </a:ext>
            </a:extLst>
          </p:cNvPr>
          <p:cNvSpPr>
            <a:spLocks noGrp="1"/>
          </p:cNvSpPr>
          <p:nvPr>
            <p:ph idx="1"/>
          </p:nvPr>
        </p:nvSpPr>
        <p:spPr/>
        <p:txBody>
          <a:bodyPr/>
          <a:lstStyle/>
          <a:p>
            <a:endParaRPr lang="en-CA"/>
          </a:p>
        </p:txBody>
      </p:sp>
      <p:graphicFrame>
        <p:nvGraphicFramePr>
          <p:cNvPr id="4" name="Content Placeholder 4">
            <a:extLst>
              <a:ext uri="{FF2B5EF4-FFF2-40B4-BE49-F238E27FC236}">
                <a16:creationId xmlns:a16="http://schemas.microsoft.com/office/drawing/2014/main" id="{F66C8217-802D-49C7-BD84-E35D6F4AE2FB}"/>
              </a:ext>
            </a:extLst>
          </p:cNvPr>
          <p:cNvGraphicFramePr>
            <a:graphicFrameLocks/>
          </p:cNvGraphicFramePr>
          <p:nvPr>
            <p:extLst>
              <p:ext uri="{D42A27DB-BD31-4B8C-83A1-F6EECF244321}">
                <p14:modId xmlns:p14="http://schemas.microsoft.com/office/powerpoint/2010/main" val="523750123"/>
              </p:ext>
            </p:extLst>
          </p:nvPr>
        </p:nvGraphicFramePr>
        <p:xfrm>
          <a:off x="3022440" y="1864879"/>
          <a:ext cx="8239484" cy="1097280"/>
        </p:xfrm>
        <a:graphic>
          <a:graphicData uri="http://schemas.openxmlformats.org/drawingml/2006/table">
            <a:tbl>
              <a:tblPr firstRow="1" bandRow="1">
                <a:tableStyleId>{5C22544A-7EE6-4342-B048-85BDC9FD1C3A}</a:tableStyleId>
              </a:tblPr>
              <a:tblGrid>
                <a:gridCol w="2059871">
                  <a:extLst>
                    <a:ext uri="{9D8B030D-6E8A-4147-A177-3AD203B41FA5}">
                      <a16:colId xmlns:a16="http://schemas.microsoft.com/office/drawing/2014/main" val="691625227"/>
                    </a:ext>
                  </a:extLst>
                </a:gridCol>
                <a:gridCol w="2059871">
                  <a:extLst>
                    <a:ext uri="{9D8B030D-6E8A-4147-A177-3AD203B41FA5}">
                      <a16:colId xmlns:a16="http://schemas.microsoft.com/office/drawing/2014/main" val="3881580495"/>
                    </a:ext>
                  </a:extLst>
                </a:gridCol>
                <a:gridCol w="2059871">
                  <a:extLst>
                    <a:ext uri="{9D8B030D-6E8A-4147-A177-3AD203B41FA5}">
                      <a16:colId xmlns:a16="http://schemas.microsoft.com/office/drawing/2014/main" val="1293800472"/>
                    </a:ext>
                  </a:extLst>
                </a:gridCol>
                <a:gridCol w="2059871">
                  <a:extLst>
                    <a:ext uri="{9D8B030D-6E8A-4147-A177-3AD203B41FA5}">
                      <a16:colId xmlns:a16="http://schemas.microsoft.com/office/drawing/2014/main" val="2418863240"/>
                    </a:ext>
                  </a:extLst>
                </a:gridCol>
              </a:tblGrid>
              <a:tr h="328065">
                <a:tc>
                  <a:txBody>
                    <a:bodyPr/>
                    <a:lstStyle/>
                    <a:p>
                      <a:r>
                        <a:rPr lang="en-CA"/>
                        <a:t>country</a:t>
                      </a:r>
                    </a:p>
                  </a:txBody>
                  <a:tcPr/>
                </a:tc>
                <a:tc>
                  <a:txBody>
                    <a:bodyPr/>
                    <a:lstStyle/>
                    <a:p>
                      <a:r>
                        <a:rPr lang="en-CA"/>
                        <a:t>1751</a:t>
                      </a:r>
                    </a:p>
                  </a:txBody>
                  <a:tcPr/>
                </a:tc>
                <a:tc>
                  <a:txBody>
                    <a:bodyPr/>
                    <a:lstStyle/>
                    <a:p>
                      <a:r>
                        <a:rPr lang="en-CA"/>
                        <a:t>1752</a:t>
                      </a:r>
                    </a:p>
                  </a:txBody>
                  <a:tcPr/>
                </a:tc>
                <a:tc>
                  <a:txBody>
                    <a:bodyPr/>
                    <a:lstStyle/>
                    <a:p>
                      <a:r>
                        <a:rPr lang="en-CA"/>
                        <a:t>1753</a:t>
                      </a:r>
                    </a:p>
                  </a:txBody>
                  <a:tcPr/>
                </a:tc>
                <a:extLst>
                  <a:ext uri="{0D108BD9-81ED-4DB2-BD59-A6C34878D82A}">
                    <a16:rowId xmlns:a16="http://schemas.microsoft.com/office/drawing/2014/main" val="1382494185"/>
                  </a:ext>
                </a:extLst>
              </a:tr>
              <a:tr h="328065">
                <a:tc>
                  <a:txBody>
                    <a:bodyPr/>
                    <a:lstStyle/>
                    <a:p>
                      <a:r>
                        <a:rPr lang="en-CA"/>
                        <a:t>Afghanistan</a:t>
                      </a:r>
                    </a:p>
                  </a:txBody>
                  <a:tcPr/>
                </a:tc>
                <a:tc>
                  <a:txBody>
                    <a:bodyPr/>
                    <a:lstStyle/>
                    <a:p>
                      <a:r>
                        <a:rPr lang="en-CA"/>
                        <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b</a:t>
                      </a:r>
                    </a:p>
                  </a:txBody>
                  <a:tcPr/>
                </a:tc>
                <a:tc>
                  <a:txBody>
                    <a:bodyPr/>
                    <a:lstStyle/>
                    <a:p>
                      <a:r>
                        <a:rPr lang="en-CA"/>
                        <a:t>c</a:t>
                      </a:r>
                    </a:p>
                  </a:txBody>
                  <a:tcPr/>
                </a:tc>
                <a:extLst>
                  <a:ext uri="{0D108BD9-81ED-4DB2-BD59-A6C34878D82A}">
                    <a16:rowId xmlns:a16="http://schemas.microsoft.com/office/drawing/2014/main" val="3555802208"/>
                  </a:ext>
                </a:extLst>
              </a:tr>
              <a:tr h="0">
                <a:tc>
                  <a:txBody>
                    <a:bodyPr/>
                    <a:lstStyle/>
                    <a:p>
                      <a:r>
                        <a:rPr lang="en-CA"/>
                        <a:t>Albania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d</a:t>
                      </a:r>
                    </a:p>
                  </a:txBody>
                  <a:tcPr/>
                </a:tc>
                <a:tc>
                  <a:txBody>
                    <a:bodyPr/>
                    <a:lstStyle/>
                    <a:p>
                      <a:r>
                        <a:rPr lang="en-CA"/>
                        <a:t>e</a:t>
                      </a:r>
                    </a:p>
                  </a:txBody>
                  <a:tcPr/>
                </a:tc>
                <a:tc>
                  <a:txBody>
                    <a:bodyPr/>
                    <a:lstStyle/>
                    <a:p>
                      <a:r>
                        <a:rPr lang="en-CA"/>
                        <a:t>f</a:t>
                      </a:r>
                    </a:p>
                  </a:txBody>
                  <a:tcPr/>
                </a:tc>
                <a:extLst>
                  <a:ext uri="{0D108BD9-81ED-4DB2-BD59-A6C34878D82A}">
                    <a16:rowId xmlns:a16="http://schemas.microsoft.com/office/drawing/2014/main" val="1881627859"/>
                  </a:ext>
                </a:extLst>
              </a:tr>
            </a:tbl>
          </a:graphicData>
        </a:graphic>
      </p:graphicFrame>
      <p:graphicFrame>
        <p:nvGraphicFramePr>
          <p:cNvPr id="5" name="Content Placeholder 4">
            <a:extLst>
              <a:ext uri="{FF2B5EF4-FFF2-40B4-BE49-F238E27FC236}">
                <a16:creationId xmlns:a16="http://schemas.microsoft.com/office/drawing/2014/main" id="{AD29EAA7-7D6D-4209-AA91-5A1C54E7579E}"/>
              </a:ext>
            </a:extLst>
          </p:cNvPr>
          <p:cNvGraphicFramePr>
            <a:graphicFrameLocks/>
          </p:cNvGraphicFramePr>
          <p:nvPr>
            <p:extLst>
              <p:ext uri="{D42A27DB-BD31-4B8C-83A1-F6EECF244321}">
                <p14:modId xmlns:p14="http://schemas.microsoft.com/office/powerpoint/2010/main" val="3977197507"/>
              </p:ext>
            </p:extLst>
          </p:nvPr>
        </p:nvGraphicFramePr>
        <p:xfrm>
          <a:off x="4786530" y="3500722"/>
          <a:ext cx="5016104" cy="2560320"/>
        </p:xfrm>
        <a:graphic>
          <a:graphicData uri="http://schemas.openxmlformats.org/drawingml/2006/table">
            <a:tbl>
              <a:tblPr firstRow="1" bandRow="1">
                <a:tableStyleId>{5C22544A-7EE6-4342-B048-85BDC9FD1C3A}</a:tableStyleId>
              </a:tblPr>
              <a:tblGrid>
                <a:gridCol w="2174120">
                  <a:extLst>
                    <a:ext uri="{9D8B030D-6E8A-4147-A177-3AD203B41FA5}">
                      <a16:colId xmlns:a16="http://schemas.microsoft.com/office/drawing/2014/main" val="691625227"/>
                    </a:ext>
                  </a:extLst>
                </a:gridCol>
                <a:gridCol w="667864">
                  <a:extLst>
                    <a:ext uri="{9D8B030D-6E8A-4147-A177-3AD203B41FA5}">
                      <a16:colId xmlns:a16="http://schemas.microsoft.com/office/drawing/2014/main" val="3881580495"/>
                    </a:ext>
                  </a:extLst>
                </a:gridCol>
                <a:gridCol w="2174120">
                  <a:extLst>
                    <a:ext uri="{9D8B030D-6E8A-4147-A177-3AD203B41FA5}">
                      <a16:colId xmlns:a16="http://schemas.microsoft.com/office/drawing/2014/main" val="1293800472"/>
                    </a:ext>
                  </a:extLst>
                </a:gridCol>
              </a:tblGrid>
              <a:tr h="291844">
                <a:tc>
                  <a:txBody>
                    <a:bodyPr/>
                    <a:lstStyle/>
                    <a:p>
                      <a:r>
                        <a:rPr lang="en-CA"/>
                        <a:t>country</a:t>
                      </a:r>
                    </a:p>
                  </a:txBody>
                  <a:tcPr/>
                </a:tc>
                <a:tc>
                  <a:txBody>
                    <a:bodyPr/>
                    <a:lstStyle/>
                    <a:p>
                      <a:r>
                        <a:rPr lang="en-CA"/>
                        <a:t>Year</a:t>
                      </a:r>
                    </a:p>
                  </a:txBody>
                  <a:tcPr/>
                </a:tc>
                <a:tc>
                  <a:txBody>
                    <a:bodyPr/>
                    <a:lstStyle/>
                    <a:p>
                      <a:r>
                        <a:rPr lang="en-CA"/>
                        <a:t>emissions</a:t>
                      </a:r>
                    </a:p>
                  </a:txBody>
                  <a:tcPr/>
                </a:tc>
                <a:extLst>
                  <a:ext uri="{0D108BD9-81ED-4DB2-BD59-A6C34878D82A}">
                    <a16:rowId xmlns:a16="http://schemas.microsoft.com/office/drawing/2014/main" val="1382494185"/>
                  </a:ext>
                </a:extLst>
              </a:tr>
              <a:tr h="291844">
                <a:tc>
                  <a:txBody>
                    <a:bodyPr/>
                    <a:lstStyle/>
                    <a:p>
                      <a:r>
                        <a:rPr lang="en-CA"/>
                        <a:t>Afghanistan</a:t>
                      </a:r>
                    </a:p>
                  </a:txBody>
                  <a:tcPr/>
                </a:tc>
                <a:tc>
                  <a:txBody>
                    <a:bodyPr/>
                    <a:lstStyle/>
                    <a:p>
                      <a:r>
                        <a:rPr lang="en-CA"/>
                        <a:t>1751</a:t>
                      </a:r>
                    </a:p>
                  </a:txBody>
                  <a:tcPr/>
                </a:tc>
                <a:tc>
                  <a:txBody>
                    <a:bodyPr/>
                    <a:lstStyle/>
                    <a:p>
                      <a:r>
                        <a:rPr lang="en-CA"/>
                        <a:t>a</a:t>
                      </a:r>
                    </a:p>
                  </a:txBody>
                  <a:tcPr/>
                </a:tc>
                <a:extLst>
                  <a:ext uri="{0D108BD9-81ED-4DB2-BD59-A6C34878D82A}">
                    <a16:rowId xmlns:a16="http://schemas.microsoft.com/office/drawing/2014/main" val="3555802208"/>
                  </a:ext>
                </a:extLst>
              </a:tr>
              <a:tr h="2918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Afghanistan</a:t>
                      </a:r>
                    </a:p>
                  </a:txBody>
                  <a:tcPr/>
                </a:tc>
                <a:tc>
                  <a:txBody>
                    <a:bodyPr/>
                    <a:lstStyle/>
                    <a:p>
                      <a:r>
                        <a:rPr lang="en-CA"/>
                        <a:t>1752</a:t>
                      </a:r>
                    </a:p>
                  </a:txBody>
                  <a:tcPr/>
                </a:tc>
                <a:tc>
                  <a:txBody>
                    <a:bodyPr/>
                    <a:lstStyle/>
                    <a:p>
                      <a:r>
                        <a:rPr lang="en-CA"/>
                        <a:t>b</a:t>
                      </a:r>
                    </a:p>
                  </a:txBody>
                  <a:tcPr/>
                </a:tc>
                <a:extLst>
                  <a:ext uri="{0D108BD9-81ED-4DB2-BD59-A6C34878D82A}">
                    <a16:rowId xmlns:a16="http://schemas.microsoft.com/office/drawing/2014/main" val="1881627859"/>
                  </a:ext>
                </a:extLst>
              </a:tr>
              <a:tr h="291844">
                <a:tc>
                  <a:txBody>
                    <a:bodyPr/>
                    <a:lstStyle/>
                    <a:p>
                      <a:r>
                        <a:rPr lang="en-CA"/>
                        <a:t>Afghanistan</a:t>
                      </a:r>
                    </a:p>
                  </a:txBody>
                  <a:tcPr/>
                </a:tc>
                <a:tc>
                  <a:txBody>
                    <a:bodyPr/>
                    <a:lstStyle/>
                    <a:p>
                      <a:r>
                        <a:rPr lang="en-CA"/>
                        <a:t>1753</a:t>
                      </a:r>
                    </a:p>
                  </a:txBody>
                  <a:tcPr/>
                </a:tc>
                <a:tc>
                  <a:txBody>
                    <a:bodyPr/>
                    <a:lstStyle/>
                    <a:p>
                      <a:r>
                        <a:rPr lang="en-CA"/>
                        <a:t>c</a:t>
                      </a:r>
                    </a:p>
                  </a:txBody>
                  <a:tcPr/>
                </a:tc>
                <a:extLst>
                  <a:ext uri="{0D108BD9-81ED-4DB2-BD59-A6C34878D82A}">
                    <a16:rowId xmlns:a16="http://schemas.microsoft.com/office/drawing/2014/main" val="3874862341"/>
                  </a:ext>
                </a:extLst>
              </a:tr>
              <a:tr h="291844">
                <a:tc>
                  <a:txBody>
                    <a:bodyPr/>
                    <a:lstStyle/>
                    <a:p>
                      <a:r>
                        <a:rPr lang="en-CA"/>
                        <a:t>Albania</a:t>
                      </a:r>
                    </a:p>
                  </a:txBody>
                  <a:tcPr/>
                </a:tc>
                <a:tc>
                  <a:txBody>
                    <a:bodyPr/>
                    <a:lstStyle/>
                    <a:p>
                      <a:r>
                        <a:rPr lang="en-CA"/>
                        <a:t>1751</a:t>
                      </a:r>
                    </a:p>
                  </a:txBody>
                  <a:tcPr/>
                </a:tc>
                <a:tc>
                  <a:txBody>
                    <a:bodyPr/>
                    <a:lstStyle/>
                    <a:p>
                      <a:r>
                        <a:rPr lang="en-CA"/>
                        <a:t>d</a:t>
                      </a:r>
                    </a:p>
                  </a:txBody>
                  <a:tcPr/>
                </a:tc>
                <a:extLst>
                  <a:ext uri="{0D108BD9-81ED-4DB2-BD59-A6C34878D82A}">
                    <a16:rowId xmlns:a16="http://schemas.microsoft.com/office/drawing/2014/main" val="2064784984"/>
                  </a:ext>
                </a:extLst>
              </a:tr>
              <a:tr h="291844">
                <a:tc>
                  <a:txBody>
                    <a:bodyPr/>
                    <a:lstStyle/>
                    <a:p>
                      <a:r>
                        <a:rPr lang="en-CA"/>
                        <a:t>Albania</a:t>
                      </a:r>
                    </a:p>
                  </a:txBody>
                  <a:tcPr/>
                </a:tc>
                <a:tc>
                  <a:txBody>
                    <a:bodyPr/>
                    <a:lstStyle/>
                    <a:p>
                      <a:r>
                        <a:rPr lang="en-CA"/>
                        <a:t>1752</a:t>
                      </a:r>
                    </a:p>
                  </a:txBody>
                  <a:tcPr/>
                </a:tc>
                <a:tc>
                  <a:txBody>
                    <a:bodyPr/>
                    <a:lstStyle/>
                    <a:p>
                      <a:r>
                        <a:rPr lang="en-CA"/>
                        <a:t>e</a:t>
                      </a:r>
                    </a:p>
                  </a:txBody>
                  <a:tcPr/>
                </a:tc>
                <a:extLst>
                  <a:ext uri="{0D108BD9-81ED-4DB2-BD59-A6C34878D82A}">
                    <a16:rowId xmlns:a16="http://schemas.microsoft.com/office/drawing/2014/main" val="3346653383"/>
                  </a:ext>
                </a:extLst>
              </a:tr>
              <a:tr h="291844">
                <a:tc>
                  <a:txBody>
                    <a:bodyPr/>
                    <a:lstStyle/>
                    <a:p>
                      <a:r>
                        <a:rPr lang="en-CA"/>
                        <a:t>Albania</a:t>
                      </a:r>
                    </a:p>
                  </a:txBody>
                  <a:tcPr/>
                </a:tc>
                <a:tc>
                  <a:txBody>
                    <a:bodyPr/>
                    <a:lstStyle/>
                    <a:p>
                      <a:r>
                        <a:rPr lang="en-CA"/>
                        <a:t>1753</a:t>
                      </a:r>
                    </a:p>
                  </a:txBody>
                  <a:tcPr/>
                </a:tc>
                <a:tc>
                  <a:txBody>
                    <a:bodyPr/>
                    <a:lstStyle/>
                    <a:p>
                      <a:r>
                        <a:rPr lang="en-CA"/>
                        <a:t>f</a:t>
                      </a:r>
                    </a:p>
                  </a:txBody>
                  <a:tcPr/>
                </a:tc>
                <a:extLst>
                  <a:ext uri="{0D108BD9-81ED-4DB2-BD59-A6C34878D82A}">
                    <a16:rowId xmlns:a16="http://schemas.microsoft.com/office/drawing/2014/main" val="3053082222"/>
                  </a:ext>
                </a:extLst>
              </a:tr>
            </a:tbl>
          </a:graphicData>
        </a:graphic>
      </p:graphicFrame>
    </p:spTree>
    <p:extLst>
      <p:ext uri="{BB962C8B-B14F-4D97-AF65-F5344CB8AC3E}">
        <p14:creationId xmlns:p14="http://schemas.microsoft.com/office/powerpoint/2010/main" val="882960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282A-034E-4F3F-9B38-2156B8829414}"/>
              </a:ext>
            </a:extLst>
          </p:cNvPr>
          <p:cNvSpPr>
            <a:spLocks noGrp="1"/>
          </p:cNvSpPr>
          <p:nvPr>
            <p:ph type="title"/>
          </p:nvPr>
        </p:nvSpPr>
        <p:spPr/>
        <p:txBody>
          <a:bodyPr/>
          <a:lstStyle/>
          <a:p>
            <a:r>
              <a:rPr lang="en-CA"/>
              <a:t>RStudio Interface</a:t>
            </a:r>
          </a:p>
        </p:txBody>
      </p:sp>
      <p:sp>
        <p:nvSpPr>
          <p:cNvPr id="3" name="Content Placeholder 2">
            <a:extLst>
              <a:ext uri="{FF2B5EF4-FFF2-40B4-BE49-F238E27FC236}">
                <a16:creationId xmlns:a16="http://schemas.microsoft.com/office/drawing/2014/main" id="{32CA42A4-E78F-454C-82B4-EB9FA12D6961}"/>
              </a:ext>
            </a:extLst>
          </p:cNvPr>
          <p:cNvSpPr>
            <a:spLocks noGrp="1"/>
          </p:cNvSpPr>
          <p:nvPr>
            <p:ph idx="1"/>
          </p:nvPr>
        </p:nvSpPr>
        <p:spPr/>
        <p:txBody>
          <a:bodyPr/>
          <a:lstStyle/>
          <a:p>
            <a:endParaRPr lang="en-CA"/>
          </a:p>
        </p:txBody>
      </p:sp>
      <p:pic>
        <p:nvPicPr>
          <p:cNvPr id="9" name="Picture 8">
            <a:extLst>
              <a:ext uri="{FF2B5EF4-FFF2-40B4-BE49-F238E27FC236}">
                <a16:creationId xmlns:a16="http://schemas.microsoft.com/office/drawing/2014/main" id="{2E468883-442E-4E1B-82D3-5B3D1888F006}"/>
              </a:ext>
            </a:extLst>
          </p:cNvPr>
          <p:cNvPicPr>
            <a:picLocks noChangeAspect="1"/>
          </p:cNvPicPr>
          <p:nvPr/>
        </p:nvPicPr>
        <p:blipFill>
          <a:blip r:embed="rId3"/>
          <a:stretch>
            <a:fillRect/>
          </a:stretch>
        </p:blipFill>
        <p:spPr>
          <a:xfrm>
            <a:off x="2612067" y="1401158"/>
            <a:ext cx="8657295" cy="5142022"/>
          </a:xfrm>
          <a:prstGeom prst="rect">
            <a:avLst/>
          </a:prstGeom>
        </p:spPr>
      </p:pic>
      <p:sp>
        <p:nvSpPr>
          <p:cNvPr id="6" name="Rectangle 5">
            <a:extLst>
              <a:ext uri="{FF2B5EF4-FFF2-40B4-BE49-F238E27FC236}">
                <a16:creationId xmlns:a16="http://schemas.microsoft.com/office/drawing/2014/main" id="{911215C6-18BB-4053-B9A2-795DFFE5A481}"/>
              </a:ext>
            </a:extLst>
          </p:cNvPr>
          <p:cNvSpPr/>
          <p:nvPr/>
        </p:nvSpPr>
        <p:spPr>
          <a:xfrm>
            <a:off x="2612067" y="1890587"/>
            <a:ext cx="5466024" cy="1759763"/>
          </a:xfrm>
          <a:prstGeom prst="rect">
            <a:avLst/>
          </a:prstGeom>
          <a:noFill/>
          <a:ln w="38100">
            <a:solidFill>
              <a:srgbClr val="17A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10C9653-DDD0-45AD-9758-B30A8159872E}"/>
              </a:ext>
            </a:extLst>
          </p:cNvPr>
          <p:cNvSpPr/>
          <p:nvPr/>
        </p:nvSpPr>
        <p:spPr>
          <a:xfrm>
            <a:off x="2612067" y="3785287"/>
            <a:ext cx="5466024" cy="2757893"/>
          </a:xfrm>
          <a:prstGeom prst="rect">
            <a:avLst/>
          </a:prstGeom>
          <a:noFill/>
          <a:ln w="38100">
            <a:solidFill>
              <a:srgbClr val="17A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B9F1BDE3-0131-474A-B68F-B0E11B6856F0}"/>
              </a:ext>
            </a:extLst>
          </p:cNvPr>
          <p:cNvSpPr/>
          <p:nvPr/>
        </p:nvSpPr>
        <p:spPr>
          <a:xfrm>
            <a:off x="8187709" y="1890587"/>
            <a:ext cx="3081653" cy="1643445"/>
          </a:xfrm>
          <a:prstGeom prst="rect">
            <a:avLst/>
          </a:prstGeom>
          <a:noFill/>
          <a:ln w="38100">
            <a:solidFill>
              <a:srgbClr val="17A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4E14C53F-1903-44D8-B8E8-4F5365D6CCA4}"/>
              </a:ext>
            </a:extLst>
          </p:cNvPr>
          <p:cNvSpPr/>
          <p:nvPr/>
        </p:nvSpPr>
        <p:spPr>
          <a:xfrm>
            <a:off x="8187709" y="3649362"/>
            <a:ext cx="3081653" cy="2950244"/>
          </a:xfrm>
          <a:prstGeom prst="rect">
            <a:avLst/>
          </a:prstGeom>
          <a:noFill/>
          <a:ln w="38100">
            <a:solidFill>
              <a:srgbClr val="17A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7568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49D8D-94AB-4EDC-942E-1B289CA523BE}"/>
              </a:ext>
            </a:extLst>
          </p:cNvPr>
          <p:cNvSpPr>
            <a:spLocks noGrp="1"/>
          </p:cNvSpPr>
          <p:nvPr>
            <p:ph type="title"/>
          </p:nvPr>
        </p:nvSpPr>
        <p:spPr/>
        <p:txBody>
          <a:bodyPr/>
          <a:lstStyle/>
          <a:p>
            <a:r>
              <a:rPr lang="en-CA"/>
              <a:t>Reshaping data</a:t>
            </a:r>
          </a:p>
        </p:txBody>
      </p:sp>
      <p:sp>
        <p:nvSpPr>
          <p:cNvPr id="3" name="Content Placeholder 2">
            <a:extLst>
              <a:ext uri="{FF2B5EF4-FFF2-40B4-BE49-F238E27FC236}">
                <a16:creationId xmlns:a16="http://schemas.microsoft.com/office/drawing/2014/main" id="{1C2911C4-0BFF-4E81-8C24-39DB9E4B3E8F}"/>
              </a:ext>
            </a:extLst>
          </p:cNvPr>
          <p:cNvSpPr>
            <a:spLocks noGrp="1"/>
          </p:cNvSpPr>
          <p:nvPr>
            <p:ph idx="1"/>
          </p:nvPr>
        </p:nvSpPr>
        <p:spPr/>
        <p:txBody>
          <a:bodyPr/>
          <a:lstStyle/>
          <a:p>
            <a:r>
              <a:rPr lang="en-CA"/>
              <a:t>We will use the </a:t>
            </a:r>
            <a:r>
              <a:rPr lang="en-CA" b="1" err="1"/>
              <a:t>pivot_longer</a:t>
            </a:r>
            <a:r>
              <a:rPr lang="en-CA" b="1"/>
              <a:t>()</a:t>
            </a:r>
            <a:r>
              <a:rPr lang="en-CA"/>
              <a:t> function. </a:t>
            </a:r>
          </a:p>
          <a:p>
            <a:endParaRPr lang="en-CA"/>
          </a:p>
          <a:p>
            <a:r>
              <a:rPr lang="en-CA"/>
              <a:t>4 arguments</a:t>
            </a:r>
          </a:p>
          <a:p>
            <a:pPr lvl="1"/>
            <a:r>
              <a:rPr lang="en-CA"/>
              <a:t>The </a:t>
            </a:r>
            <a:r>
              <a:rPr lang="en-CA" b="1"/>
              <a:t>wide data</a:t>
            </a:r>
          </a:p>
          <a:p>
            <a:pPr lvl="1"/>
            <a:r>
              <a:rPr lang="en-CA" b="1"/>
              <a:t>cols</a:t>
            </a:r>
            <a:r>
              <a:rPr lang="en-CA"/>
              <a:t> are the names of the columns we will use (or not use) to fill the new values variable </a:t>
            </a:r>
          </a:p>
          <a:p>
            <a:pPr lvl="1"/>
            <a:r>
              <a:rPr lang="en-CA" b="1" err="1"/>
              <a:t>names_to</a:t>
            </a:r>
            <a:r>
              <a:rPr lang="en-CA"/>
              <a:t> refers to the column variable we wish to create the </a:t>
            </a:r>
            <a:r>
              <a:rPr lang="en-CA" b="1"/>
              <a:t>cols </a:t>
            </a:r>
            <a:r>
              <a:rPr lang="en-CA"/>
              <a:t>provided</a:t>
            </a:r>
          </a:p>
          <a:p>
            <a:pPr lvl="1"/>
            <a:r>
              <a:rPr lang="en-CA" b="1" err="1"/>
              <a:t>values_to</a:t>
            </a:r>
            <a:r>
              <a:rPr lang="en-CA"/>
              <a:t> refers to the column variable we wish to create and fill with the values associated with the cols provided</a:t>
            </a:r>
            <a:endParaRPr lang="en-CA" b="1"/>
          </a:p>
        </p:txBody>
      </p:sp>
    </p:spTree>
    <p:extLst>
      <p:ext uri="{BB962C8B-B14F-4D97-AF65-F5344CB8AC3E}">
        <p14:creationId xmlns:p14="http://schemas.microsoft.com/office/powerpoint/2010/main" val="7263809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845A1-9559-4BA4-9330-1D409BAF193D}"/>
              </a:ext>
            </a:extLst>
          </p:cNvPr>
          <p:cNvSpPr>
            <a:spLocks noGrp="1"/>
          </p:cNvSpPr>
          <p:nvPr>
            <p:ph type="title"/>
          </p:nvPr>
        </p:nvSpPr>
        <p:spPr/>
        <p:txBody>
          <a:bodyPr/>
          <a:lstStyle/>
          <a:p>
            <a:r>
              <a:rPr lang="en-CA"/>
              <a:t>Reshaping data</a:t>
            </a:r>
          </a:p>
        </p:txBody>
      </p:sp>
      <p:sp>
        <p:nvSpPr>
          <p:cNvPr id="3" name="Content Placeholder 2">
            <a:extLst>
              <a:ext uri="{FF2B5EF4-FFF2-40B4-BE49-F238E27FC236}">
                <a16:creationId xmlns:a16="http://schemas.microsoft.com/office/drawing/2014/main" id="{32E29175-444F-4039-A8D8-E262985A3341}"/>
              </a:ext>
            </a:extLst>
          </p:cNvPr>
          <p:cNvSpPr>
            <a:spLocks noGrp="1"/>
          </p:cNvSpPr>
          <p:nvPr>
            <p:ph idx="1"/>
          </p:nvPr>
        </p:nvSpPr>
        <p:spPr/>
        <p:txBody>
          <a:bodyPr/>
          <a:lstStyle/>
          <a:p>
            <a:r>
              <a:rPr lang="en-CA"/>
              <a:t>Looking at our </a:t>
            </a:r>
            <a:r>
              <a:rPr lang="en-CA" b="1"/>
              <a:t>carbon</a:t>
            </a:r>
            <a:r>
              <a:rPr lang="en-CA"/>
              <a:t> data, </a:t>
            </a:r>
          </a:p>
          <a:p>
            <a:endParaRPr lang="en-CA"/>
          </a:p>
          <a:p>
            <a:r>
              <a:rPr lang="en-CA"/>
              <a:t>4 arguments </a:t>
            </a:r>
          </a:p>
          <a:p>
            <a:pPr lvl="1"/>
            <a:r>
              <a:rPr lang="en-CA"/>
              <a:t>wide data – </a:t>
            </a:r>
            <a:r>
              <a:rPr lang="en-CA" b="1"/>
              <a:t>carbon</a:t>
            </a:r>
          </a:p>
          <a:p>
            <a:pPr lvl="1"/>
            <a:r>
              <a:rPr lang="en-CA" b="1"/>
              <a:t>cols </a:t>
            </a:r>
            <a:r>
              <a:rPr lang="en-CA"/>
              <a:t> - all columns except country, so </a:t>
            </a:r>
            <a:r>
              <a:rPr lang="en-CA" b="1"/>
              <a:t>–country</a:t>
            </a:r>
            <a:endParaRPr lang="en-CA"/>
          </a:p>
          <a:p>
            <a:pPr lvl="1"/>
            <a:r>
              <a:rPr lang="en-CA" b="1" err="1"/>
              <a:t>names_to</a:t>
            </a:r>
            <a:r>
              <a:rPr lang="en-CA"/>
              <a:t> – collapse all years to a new column called </a:t>
            </a:r>
            <a:r>
              <a:rPr lang="en-CA" b="1"/>
              <a:t>year</a:t>
            </a:r>
          </a:p>
          <a:p>
            <a:pPr lvl="1"/>
            <a:r>
              <a:rPr lang="en-CA" b="1" err="1"/>
              <a:t>values_to</a:t>
            </a:r>
            <a:r>
              <a:rPr lang="en-CA"/>
              <a:t> – collapse all emissions values to a new column called </a:t>
            </a:r>
            <a:r>
              <a:rPr lang="en-CA" b="1"/>
              <a:t>emissions</a:t>
            </a:r>
          </a:p>
        </p:txBody>
      </p:sp>
    </p:spTree>
    <p:extLst>
      <p:ext uri="{BB962C8B-B14F-4D97-AF65-F5344CB8AC3E}">
        <p14:creationId xmlns:p14="http://schemas.microsoft.com/office/powerpoint/2010/main" val="4081068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0BF23-CF93-495F-9B3E-0275894BE567}"/>
              </a:ext>
            </a:extLst>
          </p:cNvPr>
          <p:cNvSpPr>
            <a:spLocks noGrp="1"/>
          </p:cNvSpPr>
          <p:nvPr>
            <p:ph type="title"/>
          </p:nvPr>
        </p:nvSpPr>
        <p:spPr/>
        <p:txBody>
          <a:bodyPr>
            <a:normAutofit fontScale="90000"/>
          </a:bodyPr>
          <a:lstStyle/>
          <a:p>
            <a:r>
              <a:rPr lang="en-CA"/>
              <a:t>Data Wrangling – reshaping data </a:t>
            </a:r>
          </a:p>
        </p:txBody>
      </p:sp>
      <p:sp>
        <p:nvSpPr>
          <p:cNvPr id="3" name="Content Placeholder 2">
            <a:extLst>
              <a:ext uri="{FF2B5EF4-FFF2-40B4-BE49-F238E27FC236}">
                <a16:creationId xmlns:a16="http://schemas.microsoft.com/office/drawing/2014/main" id="{7D0983FE-3496-46BD-B9CA-C855928D61F3}"/>
              </a:ext>
            </a:extLst>
          </p:cNvPr>
          <p:cNvSpPr>
            <a:spLocks noGrp="1"/>
          </p:cNvSpPr>
          <p:nvPr>
            <p:ph idx="1"/>
          </p:nvPr>
        </p:nvSpPr>
        <p:spPr/>
        <p:txBody>
          <a:bodyPr/>
          <a:lstStyle/>
          <a:p>
            <a:pPr marL="0" indent="0">
              <a:buNone/>
            </a:pPr>
            <a:r>
              <a:rPr lang="en-CA" b="1" err="1">
                <a:solidFill>
                  <a:srgbClr val="17A488"/>
                </a:solidFill>
              </a:rPr>
              <a:t>carbon</a:t>
            </a:r>
            <a:r>
              <a:rPr lang="en-CA" b="1">
                <a:solidFill>
                  <a:srgbClr val="17A488"/>
                </a:solidFill>
              </a:rPr>
              <a:t>_long &lt;- carbon %&gt;%</a:t>
            </a:r>
          </a:p>
          <a:p>
            <a:pPr marL="0" indent="0">
              <a:buNone/>
            </a:pPr>
            <a:r>
              <a:rPr lang="en-CA" b="1">
                <a:solidFill>
                  <a:srgbClr val="17A488"/>
                </a:solidFill>
              </a:rPr>
              <a:t>	</a:t>
            </a:r>
            <a:r>
              <a:rPr lang="en-CA" b="1" err="1">
                <a:solidFill>
                  <a:srgbClr val="17A488"/>
                </a:solidFill>
              </a:rPr>
              <a:t>pivot_</a:t>
            </a:r>
            <a:r>
              <a:rPr lang="en-CA" b="1">
                <a:solidFill>
                  <a:srgbClr val="17A488"/>
                </a:solidFill>
              </a:rPr>
              <a:t>longer(cols = -country,</a:t>
            </a:r>
          </a:p>
          <a:p>
            <a:pPr marL="0" indent="0">
              <a:buNone/>
            </a:pPr>
            <a:r>
              <a:rPr lang="en-CA" b="1">
                <a:solidFill>
                  <a:srgbClr val="17A488"/>
                </a:solidFill>
              </a:rPr>
              <a:t>			   </a:t>
            </a:r>
            <a:r>
              <a:rPr lang="en-CA" b="1" err="1">
                <a:solidFill>
                  <a:srgbClr val="17A488"/>
                </a:solidFill>
              </a:rPr>
              <a:t>names_to</a:t>
            </a:r>
            <a:r>
              <a:rPr lang="en-CA" b="1">
                <a:solidFill>
                  <a:srgbClr val="17A488"/>
                </a:solidFill>
              </a:rPr>
              <a:t> = “year”,</a:t>
            </a:r>
          </a:p>
          <a:p>
            <a:pPr marL="0" indent="0">
              <a:buNone/>
            </a:pPr>
            <a:r>
              <a:rPr lang="en-CA" b="1">
                <a:solidFill>
                  <a:srgbClr val="17A488"/>
                </a:solidFill>
              </a:rPr>
              <a:t>			   </a:t>
            </a:r>
            <a:r>
              <a:rPr lang="en-CA" b="1" err="1">
                <a:solidFill>
                  <a:srgbClr val="17A488"/>
                </a:solidFill>
              </a:rPr>
              <a:t>values_to</a:t>
            </a:r>
            <a:r>
              <a:rPr lang="en-CA" b="1">
                <a:solidFill>
                  <a:srgbClr val="17A488"/>
                </a:solidFill>
              </a:rPr>
              <a:t> = “emissions”)</a:t>
            </a:r>
          </a:p>
          <a:p>
            <a:pPr marL="0" indent="0">
              <a:buNone/>
            </a:pPr>
            <a:endParaRPr lang="en-CA" b="1">
              <a:solidFill>
                <a:srgbClr val="17A488"/>
              </a:solidFill>
            </a:endParaRPr>
          </a:p>
          <a:p>
            <a:pPr marL="0" indent="0">
              <a:buNone/>
            </a:pPr>
            <a:endParaRPr lang="en-CA" b="1">
              <a:solidFill>
                <a:srgbClr val="17A488"/>
              </a:solidFill>
            </a:endParaRPr>
          </a:p>
        </p:txBody>
      </p:sp>
    </p:spTree>
    <p:extLst>
      <p:ext uri="{BB962C8B-B14F-4D97-AF65-F5344CB8AC3E}">
        <p14:creationId xmlns:p14="http://schemas.microsoft.com/office/powerpoint/2010/main" val="4016233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24801-CA91-4E29-8BF9-668A7716FE03}"/>
              </a:ext>
            </a:extLst>
          </p:cNvPr>
          <p:cNvSpPr>
            <a:spLocks noGrp="1"/>
          </p:cNvSpPr>
          <p:nvPr>
            <p:ph type="title"/>
          </p:nvPr>
        </p:nvSpPr>
        <p:spPr/>
        <p:txBody>
          <a:bodyPr/>
          <a:lstStyle/>
          <a:p>
            <a:r>
              <a:rPr lang="en-CA"/>
              <a:t>Reshaping data</a:t>
            </a:r>
          </a:p>
        </p:txBody>
      </p:sp>
      <p:sp>
        <p:nvSpPr>
          <p:cNvPr id="3" name="Content Placeholder 2">
            <a:extLst>
              <a:ext uri="{FF2B5EF4-FFF2-40B4-BE49-F238E27FC236}">
                <a16:creationId xmlns:a16="http://schemas.microsoft.com/office/drawing/2014/main" id="{356A731D-0532-4357-94E6-3A6FD2BCB545}"/>
              </a:ext>
            </a:extLst>
          </p:cNvPr>
          <p:cNvSpPr>
            <a:spLocks noGrp="1"/>
          </p:cNvSpPr>
          <p:nvPr>
            <p:ph idx="1"/>
          </p:nvPr>
        </p:nvSpPr>
        <p:spPr/>
        <p:txBody>
          <a:bodyPr/>
          <a:lstStyle/>
          <a:p>
            <a:r>
              <a:rPr lang="en-CA">
                <a:solidFill>
                  <a:schemeClr val="tx1"/>
                </a:solidFill>
              </a:rPr>
              <a:t>Always good to check if you did it correctly</a:t>
            </a:r>
          </a:p>
          <a:p>
            <a:pPr marL="0" indent="0">
              <a:buNone/>
            </a:pPr>
            <a:r>
              <a:rPr lang="en-CA" b="1">
                <a:solidFill>
                  <a:srgbClr val="17A488"/>
                </a:solidFill>
              </a:rPr>
              <a:t>	</a:t>
            </a:r>
            <a:r>
              <a:rPr lang="en-CA" b="1" err="1">
                <a:solidFill>
                  <a:srgbClr val="17A488"/>
                </a:solidFill>
              </a:rPr>
              <a:t>carbon_long</a:t>
            </a:r>
            <a:r>
              <a:rPr lang="en-CA" b="1">
                <a:solidFill>
                  <a:srgbClr val="17A488"/>
                </a:solidFill>
              </a:rPr>
              <a:t> %&gt;% </a:t>
            </a:r>
            <a:r>
              <a:rPr lang="en-CA" b="1" err="1">
                <a:solidFill>
                  <a:srgbClr val="17A488"/>
                </a:solidFill>
              </a:rPr>
              <a:t>slice_sample</a:t>
            </a:r>
            <a:r>
              <a:rPr lang="en-CA" b="1">
                <a:solidFill>
                  <a:srgbClr val="17A488"/>
                </a:solidFill>
              </a:rPr>
              <a:t>(n = 10) </a:t>
            </a:r>
          </a:p>
          <a:p>
            <a:pPr marL="0" indent="0">
              <a:buNone/>
            </a:pPr>
            <a:endParaRPr lang="en-CA" b="1">
              <a:solidFill>
                <a:srgbClr val="17A488"/>
              </a:solidFill>
            </a:endParaRPr>
          </a:p>
          <a:p>
            <a:r>
              <a:rPr lang="en-CA"/>
              <a:t>Compare the dimensions of the </a:t>
            </a:r>
            <a:r>
              <a:rPr lang="en-CA" b="1"/>
              <a:t>carbon</a:t>
            </a:r>
            <a:r>
              <a:rPr lang="en-CA"/>
              <a:t> and </a:t>
            </a:r>
            <a:r>
              <a:rPr lang="en-CA" b="1" err="1"/>
              <a:t>carbon_long</a:t>
            </a:r>
            <a:r>
              <a:rPr lang="en-CA"/>
              <a:t> data frames.</a:t>
            </a:r>
          </a:p>
          <a:p>
            <a:pPr lvl="1"/>
            <a:r>
              <a:rPr lang="en-CA"/>
              <a:t>How would you check for this? </a:t>
            </a:r>
          </a:p>
          <a:p>
            <a:endParaRPr lang="en-CA"/>
          </a:p>
        </p:txBody>
      </p:sp>
    </p:spTree>
    <p:extLst>
      <p:ext uri="{BB962C8B-B14F-4D97-AF65-F5344CB8AC3E}">
        <p14:creationId xmlns:p14="http://schemas.microsoft.com/office/powerpoint/2010/main" val="21188595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F454-9315-4E2F-BB6D-16239BF9AB51}"/>
              </a:ext>
            </a:extLst>
          </p:cNvPr>
          <p:cNvSpPr>
            <a:spLocks noGrp="1"/>
          </p:cNvSpPr>
          <p:nvPr>
            <p:ph type="title"/>
          </p:nvPr>
        </p:nvSpPr>
        <p:spPr/>
        <p:txBody>
          <a:bodyPr/>
          <a:lstStyle/>
          <a:p>
            <a:r>
              <a:rPr lang="en-CA"/>
              <a:t>Reshaping data</a:t>
            </a:r>
          </a:p>
        </p:txBody>
      </p:sp>
      <p:sp>
        <p:nvSpPr>
          <p:cNvPr id="3" name="Content Placeholder 2">
            <a:extLst>
              <a:ext uri="{FF2B5EF4-FFF2-40B4-BE49-F238E27FC236}">
                <a16:creationId xmlns:a16="http://schemas.microsoft.com/office/drawing/2014/main" id="{7354F009-920A-4BF3-B17E-60E843ADE158}"/>
              </a:ext>
            </a:extLst>
          </p:cNvPr>
          <p:cNvSpPr>
            <a:spLocks noGrp="1"/>
          </p:cNvSpPr>
          <p:nvPr>
            <p:ph idx="1"/>
          </p:nvPr>
        </p:nvSpPr>
        <p:spPr/>
        <p:txBody>
          <a:bodyPr/>
          <a:lstStyle/>
          <a:p>
            <a:r>
              <a:rPr lang="en-CA"/>
              <a:t>If you take a look at the structure of the data, you will notice that R encoded the year variable as character instead of numeric. </a:t>
            </a:r>
          </a:p>
          <a:p>
            <a:endParaRPr lang="en-CA"/>
          </a:p>
          <a:p>
            <a:r>
              <a:rPr lang="en-CA"/>
              <a:t>To create or modify columns, use the </a:t>
            </a:r>
            <a:r>
              <a:rPr lang="en-CA" b="1"/>
              <a:t>mutate</a:t>
            </a:r>
            <a:r>
              <a:rPr lang="en-CA"/>
              <a:t>()</a:t>
            </a:r>
            <a:r>
              <a:rPr lang="en-CA" b="1"/>
              <a:t> </a:t>
            </a:r>
            <a:r>
              <a:rPr lang="en-CA"/>
              <a:t>function. </a:t>
            </a:r>
          </a:p>
          <a:p>
            <a:pPr marL="0" indent="0">
              <a:buNone/>
            </a:pPr>
            <a:r>
              <a:rPr lang="en-CA" b="1" err="1">
                <a:solidFill>
                  <a:srgbClr val="17A488"/>
                </a:solidFill>
              </a:rPr>
              <a:t>carbon_long</a:t>
            </a:r>
            <a:r>
              <a:rPr lang="en-CA" b="1">
                <a:solidFill>
                  <a:srgbClr val="17A488"/>
                </a:solidFill>
              </a:rPr>
              <a:t> &lt;- </a:t>
            </a:r>
            <a:r>
              <a:rPr lang="en-CA" b="1" err="1">
                <a:solidFill>
                  <a:srgbClr val="17A488"/>
                </a:solidFill>
              </a:rPr>
              <a:t>carbon_long</a:t>
            </a:r>
            <a:r>
              <a:rPr lang="en-CA" b="1">
                <a:solidFill>
                  <a:srgbClr val="17A488"/>
                </a:solidFill>
              </a:rPr>
              <a:t> %&gt;% </a:t>
            </a:r>
          </a:p>
          <a:p>
            <a:pPr marL="0" indent="0">
              <a:buNone/>
            </a:pPr>
            <a:r>
              <a:rPr lang="en-CA" b="1">
                <a:solidFill>
                  <a:srgbClr val="17A488"/>
                </a:solidFill>
              </a:rPr>
              <a:t>	mutate(year = </a:t>
            </a:r>
            <a:r>
              <a:rPr lang="en-CA" b="1" err="1">
                <a:solidFill>
                  <a:srgbClr val="17A488"/>
                </a:solidFill>
              </a:rPr>
              <a:t>as.numeric</a:t>
            </a:r>
            <a:r>
              <a:rPr lang="en-CA" b="1">
                <a:solidFill>
                  <a:srgbClr val="17A488"/>
                </a:solidFill>
              </a:rPr>
              <a:t>(year)) </a:t>
            </a:r>
          </a:p>
          <a:p>
            <a:pPr marL="0" indent="0">
              <a:buNone/>
            </a:pPr>
            <a:endParaRPr lang="en-CA" sz="2500" b="1">
              <a:solidFill>
                <a:srgbClr val="17A488"/>
              </a:solidFill>
            </a:endParaRPr>
          </a:p>
          <a:p>
            <a:pPr marL="0" indent="0">
              <a:buNone/>
            </a:pPr>
            <a:r>
              <a:rPr lang="en-CA" sz="2500" b="1">
                <a:solidFill>
                  <a:srgbClr val="17A488"/>
                </a:solidFill>
              </a:rPr>
              <a:t>## </a:t>
            </a:r>
            <a:r>
              <a:rPr lang="en-CA" sz="2500" b="1" err="1">
                <a:solidFill>
                  <a:srgbClr val="17A488"/>
                </a:solidFill>
              </a:rPr>
              <a:t>carbon_long$year</a:t>
            </a:r>
            <a:r>
              <a:rPr lang="en-CA" sz="2500" b="1">
                <a:solidFill>
                  <a:srgbClr val="17A488"/>
                </a:solidFill>
              </a:rPr>
              <a:t> &lt;- </a:t>
            </a:r>
            <a:r>
              <a:rPr lang="en-CA" sz="2500" b="1" err="1">
                <a:solidFill>
                  <a:srgbClr val="17A488"/>
                </a:solidFill>
              </a:rPr>
              <a:t>as.numeric</a:t>
            </a:r>
            <a:r>
              <a:rPr lang="en-CA" sz="2500" b="1">
                <a:solidFill>
                  <a:srgbClr val="17A488"/>
                </a:solidFill>
              </a:rPr>
              <a:t>(</a:t>
            </a:r>
            <a:r>
              <a:rPr lang="en-CA" sz="2500" b="1" err="1">
                <a:solidFill>
                  <a:srgbClr val="17A488"/>
                </a:solidFill>
              </a:rPr>
              <a:t>carbon_long$year</a:t>
            </a:r>
            <a:r>
              <a:rPr lang="en-CA" sz="2500" b="1">
                <a:solidFill>
                  <a:srgbClr val="17A488"/>
                </a:solidFill>
              </a:rPr>
              <a:t>)</a:t>
            </a:r>
          </a:p>
        </p:txBody>
      </p:sp>
    </p:spTree>
    <p:extLst>
      <p:ext uri="{BB962C8B-B14F-4D97-AF65-F5344CB8AC3E}">
        <p14:creationId xmlns:p14="http://schemas.microsoft.com/office/powerpoint/2010/main" val="26502531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A0CB-89F6-4071-ACC0-1A0A7253B3E8}"/>
              </a:ext>
            </a:extLst>
          </p:cNvPr>
          <p:cNvSpPr>
            <a:spLocks noGrp="1"/>
          </p:cNvSpPr>
          <p:nvPr>
            <p:ph type="title"/>
          </p:nvPr>
        </p:nvSpPr>
        <p:spPr/>
        <p:txBody>
          <a:bodyPr/>
          <a:lstStyle/>
          <a:p>
            <a:r>
              <a:rPr lang="en-CA"/>
              <a:t>Reshaping data</a:t>
            </a:r>
          </a:p>
        </p:txBody>
      </p:sp>
      <p:sp>
        <p:nvSpPr>
          <p:cNvPr id="3" name="Content Placeholder 2">
            <a:extLst>
              <a:ext uri="{FF2B5EF4-FFF2-40B4-BE49-F238E27FC236}">
                <a16:creationId xmlns:a16="http://schemas.microsoft.com/office/drawing/2014/main" id="{D965C4CD-3CFD-45D1-A1C0-49FE45F837F6}"/>
              </a:ext>
            </a:extLst>
          </p:cNvPr>
          <p:cNvSpPr>
            <a:spLocks noGrp="1"/>
          </p:cNvSpPr>
          <p:nvPr>
            <p:ph idx="1"/>
          </p:nvPr>
        </p:nvSpPr>
        <p:spPr/>
        <p:txBody>
          <a:bodyPr/>
          <a:lstStyle/>
          <a:p>
            <a:r>
              <a:rPr lang="en-CA"/>
              <a:t>The </a:t>
            </a:r>
            <a:r>
              <a:rPr lang="en-CA" b="1" err="1"/>
              <a:t>gdp</a:t>
            </a:r>
            <a:r>
              <a:rPr lang="en-CA"/>
              <a:t> data is also in the same format. Let’s reshape it too. Notice the use of the %&gt;%.</a:t>
            </a:r>
          </a:p>
          <a:p>
            <a:endParaRPr lang="en-CA"/>
          </a:p>
          <a:p>
            <a:pPr marL="0" indent="0">
              <a:buNone/>
            </a:pPr>
            <a:r>
              <a:rPr lang="en-US" b="1" err="1">
                <a:solidFill>
                  <a:srgbClr val="17A488"/>
                </a:solidFill>
              </a:rPr>
              <a:t>gdp_long</a:t>
            </a:r>
            <a:r>
              <a:rPr lang="en-US" b="1">
                <a:solidFill>
                  <a:srgbClr val="17A488"/>
                </a:solidFill>
              </a:rPr>
              <a:t> &lt;- </a:t>
            </a:r>
            <a:r>
              <a:rPr lang="en-US" b="1" err="1">
                <a:solidFill>
                  <a:srgbClr val="17A488"/>
                </a:solidFill>
              </a:rPr>
              <a:t>gdp</a:t>
            </a:r>
            <a:r>
              <a:rPr lang="en-US" b="1">
                <a:solidFill>
                  <a:srgbClr val="17A488"/>
                </a:solidFill>
              </a:rPr>
              <a:t> %&gt;%</a:t>
            </a:r>
          </a:p>
          <a:p>
            <a:pPr marL="0" indent="0">
              <a:buNone/>
            </a:pPr>
            <a:r>
              <a:rPr lang="en-US" b="1">
                <a:solidFill>
                  <a:srgbClr val="17A488"/>
                </a:solidFill>
              </a:rPr>
              <a:t>  </a:t>
            </a:r>
            <a:r>
              <a:rPr lang="en-US" b="1" err="1">
                <a:solidFill>
                  <a:srgbClr val="17A488"/>
                </a:solidFill>
              </a:rPr>
              <a:t>pivot_longer</a:t>
            </a:r>
            <a:r>
              <a:rPr lang="en-US" b="1">
                <a:solidFill>
                  <a:srgbClr val="17A488"/>
                </a:solidFill>
              </a:rPr>
              <a:t>(cols = -country, </a:t>
            </a:r>
          </a:p>
          <a:p>
            <a:pPr marL="0" indent="0">
              <a:buNone/>
            </a:pPr>
            <a:r>
              <a:rPr lang="en-US" b="1">
                <a:solidFill>
                  <a:srgbClr val="17A488"/>
                </a:solidFill>
              </a:rPr>
              <a:t>               </a:t>
            </a:r>
            <a:r>
              <a:rPr lang="en-US" b="1" err="1">
                <a:solidFill>
                  <a:srgbClr val="17A488"/>
                </a:solidFill>
              </a:rPr>
              <a:t>names_to</a:t>
            </a:r>
            <a:r>
              <a:rPr lang="en-US" b="1">
                <a:solidFill>
                  <a:srgbClr val="17A488"/>
                </a:solidFill>
              </a:rPr>
              <a:t> = "year",</a:t>
            </a:r>
          </a:p>
          <a:p>
            <a:pPr marL="0" indent="0">
              <a:buNone/>
            </a:pPr>
            <a:r>
              <a:rPr lang="en-US" b="1">
                <a:solidFill>
                  <a:srgbClr val="17A488"/>
                </a:solidFill>
              </a:rPr>
              <a:t>               </a:t>
            </a:r>
            <a:r>
              <a:rPr lang="en-US" b="1" err="1">
                <a:solidFill>
                  <a:srgbClr val="17A488"/>
                </a:solidFill>
              </a:rPr>
              <a:t>values_to</a:t>
            </a:r>
            <a:r>
              <a:rPr lang="en-US" b="1">
                <a:solidFill>
                  <a:srgbClr val="17A488"/>
                </a:solidFill>
              </a:rPr>
              <a:t> = "</a:t>
            </a:r>
            <a:r>
              <a:rPr lang="en-US" b="1" err="1">
                <a:solidFill>
                  <a:srgbClr val="17A488"/>
                </a:solidFill>
              </a:rPr>
              <a:t>gdp</a:t>
            </a:r>
            <a:r>
              <a:rPr lang="en-US" b="1">
                <a:solidFill>
                  <a:srgbClr val="17A488"/>
                </a:solidFill>
              </a:rPr>
              <a:t>") %&gt;%</a:t>
            </a:r>
          </a:p>
          <a:p>
            <a:pPr marL="0" indent="0">
              <a:buNone/>
            </a:pPr>
            <a:r>
              <a:rPr lang="en-US" b="1">
                <a:solidFill>
                  <a:srgbClr val="17A488"/>
                </a:solidFill>
              </a:rPr>
              <a:t>  mutate(year = </a:t>
            </a:r>
            <a:r>
              <a:rPr lang="en-US" b="1" err="1">
                <a:solidFill>
                  <a:srgbClr val="17A488"/>
                </a:solidFill>
              </a:rPr>
              <a:t>as.numeric</a:t>
            </a:r>
            <a:r>
              <a:rPr lang="en-US" b="1">
                <a:solidFill>
                  <a:srgbClr val="17A488"/>
                </a:solidFill>
              </a:rPr>
              <a:t>(year),</a:t>
            </a:r>
          </a:p>
          <a:p>
            <a:pPr marL="0" indent="0">
              <a:buNone/>
            </a:pPr>
            <a:r>
              <a:rPr lang="en-US" b="1">
                <a:solidFill>
                  <a:srgbClr val="17A488"/>
                </a:solidFill>
              </a:rPr>
              <a:t>         </a:t>
            </a:r>
            <a:r>
              <a:rPr lang="en-US" b="1" err="1">
                <a:solidFill>
                  <a:srgbClr val="17A488"/>
                </a:solidFill>
              </a:rPr>
              <a:t>gdp</a:t>
            </a:r>
            <a:r>
              <a:rPr lang="en-US" b="1">
                <a:solidFill>
                  <a:srgbClr val="17A488"/>
                </a:solidFill>
              </a:rPr>
              <a:t> = </a:t>
            </a:r>
            <a:r>
              <a:rPr lang="en-US" b="1" err="1">
                <a:solidFill>
                  <a:srgbClr val="17A488"/>
                </a:solidFill>
              </a:rPr>
              <a:t>as.numeric</a:t>
            </a:r>
            <a:r>
              <a:rPr lang="en-US" b="1">
                <a:solidFill>
                  <a:srgbClr val="17A488"/>
                </a:solidFill>
              </a:rPr>
              <a:t>(</a:t>
            </a:r>
            <a:r>
              <a:rPr lang="en-US" b="1" err="1">
                <a:solidFill>
                  <a:srgbClr val="17A488"/>
                </a:solidFill>
              </a:rPr>
              <a:t>gdp</a:t>
            </a:r>
            <a:r>
              <a:rPr lang="en-US" b="1">
                <a:solidFill>
                  <a:srgbClr val="17A488"/>
                </a:solidFill>
              </a:rPr>
              <a:t>))</a:t>
            </a:r>
          </a:p>
          <a:p>
            <a:pPr marL="0" indent="0">
              <a:buNone/>
            </a:pPr>
            <a:r>
              <a:rPr lang="en-US" b="1">
                <a:solidFill>
                  <a:srgbClr val="17A488"/>
                </a:solidFill>
              </a:rPr>
              <a:t>head(</a:t>
            </a:r>
            <a:r>
              <a:rPr lang="en-US" b="1" err="1">
                <a:solidFill>
                  <a:srgbClr val="17A488"/>
                </a:solidFill>
              </a:rPr>
              <a:t>gdp_long</a:t>
            </a:r>
            <a:r>
              <a:rPr lang="en-US" b="1">
                <a:solidFill>
                  <a:srgbClr val="17A488"/>
                </a:solidFill>
              </a:rPr>
              <a:t>)</a:t>
            </a:r>
            <a:endParaRPr lang="en-CA" b="1">
              <a:solidFill>
                <a:srgbClr val="17A488"/>
              </a:solidFill>
            </a:endParaRPr>
          </a:p>
        </p:txBody>
      </p:sp>
    </p:spTree>
    <p:extLst>
      <p:ext uri="{BB962C8B-B14F-4D97-AF65-F5344CB8AC3E}">
        <p14:creationId xmlns:p14="http://schemas.microsoft.com/office/powerpoint/2010/main" val="34729176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968DD-6570-457E-B7D3-65E5C7FC7CC4}"/>
              </a:ext>
            </a:extLst>
          </p:cNvPr>
          <p:cNvSpPr>
            <a:spLocks noGrp="1"/>
          </p:cNvSpPr>
          <p:nvPr>
            <p:ph type="title"/>
          </p:nvPr>
        </p:nvSpPr>
        <p:spPr/>
        <p:txBody>
          <a:bodyPr/>
          <a:lstStyle/>
          <a:p>
            <a:r>
              <a:rPr lang="en-CA"/>
              <a:t>Reshaping data	</a:t>
            </a:r>
          </a:p>
        </p:txBody>
      </p:sp>
      <p:sp>
        <p:nvSpPr>
          <p:cNvPr id="3" name="Content Placeholder 2">
            <a:extLst>
              <a:ext uri="{FF2B5EF4-FFF2-40B4-BE49-F238E27FC236}">
                <a16:creationId xmlns:a16="http://schemas.microsoft.com/office/drawing/2014/main" id="{E2AB6542-B4BA-4B01-A2CE-4FA77F358113}"/>
              </a:ext>
            </a:extLst>
          </p:cNvPr>
          <p:cNvSpPr>
            <a:spLocks noGrp="1"/>
          </p:cNvSpPr>
          <p:nvPr>
            <p:ph idx="1"/>
          </p:nvPr>
        </p:nvSpPr>
        <p:spPr/>
        <p:txBody>
          <a:bodyPr/>
          <a:lstStyle/>
          <a:p>
            <a:r>
              <a:rPr lang="en-CA"/>
              <a:t>In case you need to reshape the data into wide format, read the notes!</a:t>
            </a:r>
          </a:p>
        </p:txBody>
      </p:sp>
    </p:spTree>
    <p:extLst>
      <p:ext uri="{BB962C8B-B14F-4D97-AF65-F5344CB8AC3E}">
        <p14:creationId xmlns:p14="http://schemas.microsoft.com/office/powerpoint/2010/main" val="42687208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C740-3A1D-4D1E-AF2E-29381705DD74}"/>
              </a:ext>
            </a:extLst>
          </p:cNvPr>
          <p:cNvSpPr>
            <a:spLocks noGrp="1"/>
          </p:cNvSpPr>
          <p:nvPr>
            <p:ph type="title"/>
          </p:nvPr>
        </p:nvSpPr>
        <p:spPr/>
        <p:txBody>
          <a:bodyPr/>
          <a:lstStyle/>
          <a:p>
            <a:r>
              <a:rPr lang="en-CA"/>
              <a:t>Selecting and Filtering</a:t>
            </a:r>
          </a:p>
        </p:txBody>
      </p:sp>
      <p:sp>
        <p:nvSpPr>
          <p:cNvPr id="3" name="Content Placeholder 2">
            <a:extLst>
              <a:ext uri="{FF2B5EF4-FFF2-40B4-BE49-F238E27FC236}">
                <a16:creationId xmlns:a16="http://schemas.microsoft.com/office/drawing/2014/main" id="{884CBF89-AEB3-4607-9CC4-C0B567C51CF5}"/>
              </a:ext>
            </a:extLst>
          </p:cNvPr>
          <p:cNvSpPr>
            <a:spLocks noGrp="1"/>
          </p:cNvSpPr>
          <p:nvPr>
            <p:ph idx="1"/>
          </p:nvPr>
        </p:nvSpPr>
        <p:spPr/>
        <p:txBody>
          <a:bodyPr/>
          <a:lstStyle/>
          <a:p>
            <a:r>
              <a:rPr lang="en-CA"/>
              <a:t>Let’s say you only want to keep certain variables from the </a:t>
            </a:r>
            <a:r>
              <a:rPr lang="en-CA" b="1"/>
              <a:t>politics</a:t>
            </a:r>
            <a:r>
              <a:rPr lang="en-CA"/>
              <a:t> data. You can use the </a:t>
            </a:r>
            <a:r>
              <a:rPr lang="en-CA" b="1"/>
              <a:t>select()</a:t>
            </a:r>
            <a:r>
              <a:rPr lang="en-CA"/>
              <a:t> function to perform this task. </a:t>
            </a:r>
          </a:p>
          <a:p>
            <a:pPr lvl="1"/>
            <a:r>
              <a:rPr lang="en-CA"/>
              <a:t>You can add a minus sign in front of a variable to drop a variable</a:t>
            </a:r>
          </a:p>
          <a:p>
            <a:pPr lvl="1"/>
            <a:endParaRPr lang="en-CA"/>
          </a:p>
          <a:p>
            <a:pPr marL="0" indent="0">
              <a:buNone/>
            </a:pPr>
            <a:r>
              <a:rPr lang="en-US" b="1">
                <a:solidFill>
                  <a:srgbClr val="17A488"/>
                </a:solidFill>
              </a:rPr>
              <a:t>politics %&gt;% select(</a:t>
            </a:r>
            <a:r>
              <a:rPr lang="en-US" b="1" err="1">
                <a:solidFill>
                  <a:srgbClr val="17A488"/>
                </a:solidFill>
              </a:rPr>
              <a:t>country_name</a:t>
            </a:r>
            <a:r>
              <a:rPr lang="en-US" b="1">
                <a:solidFill>
                  <a:srgbClr val="17A488"/>
                </a:solidFill>
              </a:rPr>
              <a:t>, year, v2x_libdem, v2x_regime, region)</a:t>
            </a:r>
          </a:p>
          <a:p>
            <a:endParaRPr lang="en-US" b="1">
              <a:solidFill>
                <a:srgbClr val="17A488"/>
              </a:solidFill>
            </a:endParaRPr>
          </a:p>
          <a:p>
            <a:pPr marL="0" indent="0">
              <a:buNone/>
            </a:pPr>
            <a:r>
              <a:rPr lang="en-CA" b="1">
                <a:solidFill>
                  <a:srgbClr val="17A488"/>
                </a:solidFill>
              </a:rPr>
              <a:t>politics %&gt;% select(-v2psnatpar_ord)</a:t>
            </a:r>
          </a:p>
        </p:txBody>
      </p:sp>
    </p:spTree>
    <p:extLst>
      <p:ext uri="{BB962C8B-B14F-4D97-AF65-F5344CB8AC3E}">
        <p14:creationId xmlns:p14="http://schemas.microsoft.com/office/powerpoint/2010/main" val="115548920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B568-7CD6-4C3C-9371-DB44484EA4DE}"/>
              </a:ext>
            </a:extLst>
          </p:cNvPr>
          <p:cNvSpPr>
            <a:spLocks noGrp="1"/>
          </p:cNvSpPr>
          <p:nvPr>
            <p:ph type="title"/>
          </p:nvPr>
        </p:nvSpPr>
        <p:spPr/>
        <p:txBody>
          <a:bodyPr/>
          <a:lstStyle/>
          <a:p>
            <a:r>
              <a:rPr lang="en-CA"/>
              <a:t>Selecting and Filtering</a:t>
            </a:r>
          </a:p>
        </p:txBody>
      </p:sp>
      <p:sp>
        <p:nvSpPr>
          <p:cNvPr id="3" name="Content Placeholder 2">
            <a:extLst>
              <a:ext uri="{FF2B5EF4-FFF2-40B4-BE49-F238E27FC236}">
                <a16:creationId xmlns:a16="http://schemas.microsoft.com/office/drawing/2014/main" id="{0BD451C9-7EE2-4D48-BA9C-6A13BA0D3234}"/>
              </a:ext>
            </a:extLst>
          </p:cNvPr>
          <p:cNvSpPr>
            <a:spLocks noGrp="1"/>
          </p:cNvSpPr>
          <p:nvPr>
            <p:ph idx="1"/>
          </p:nvPr>
        </p:nvSpPr>
        <p:spPr/>
        <p:txBody>
          <a:bodyPr/>
          <a:lstStyle/>
          <a:p>
            <a:r>
              <a:rPr lang="en-CA"/>
              <a:t>The output of the codes we just ran will just print the data frame. </a:t>
            </a:r>
          </a:p>
          <a:p>
            <a:endParaRPr lang="en-CA"/>
          </a:p>
          <a:p>
            <a:r>
              <a:rPr lang="en-CA"/>
              <a:t>To save the new data frame, we have to use the assignment operator. We will just overwrite the original </a:t>
            </a:r>
            <a:r>
              <a:rPr lang="en-CA" b="1"/>
              <a:t>politics</a:t>
            </a:r>
            <a:r>
              <a:rPr lang="en-CA"/>
              <a:t> data. </a:t>
            </a:r>
          </a:p>
          <a:p>
            <a:endParaRPr lang="en-CA"/>
          </a:p>
          <a:p>
            <a:pPr marL="0" indent="0">
              <a:buNone/>
            </a:pPr>
            <a:r>
              <a:rPr lang="en-US" b="1">
                <a:solidFill>
                  <a:srgbClr val="17A488"/>
                </a:solidFill>
              </a:rPr>
              <a:t>politics &lt;- politics %&gt;% select(</a:t>
            </a:r>
            <a:r>
              <a:rPr lang="en-US" b="1" err="1">
                <a:solidFill>
                  <a:srgbClr val="17A488"/>
                </a:solidFill>
              </a:rPr>
              <a:t>country_name</a:t>
            </a:r>
            <a:r>
              <a:rPr lang="en-US" b="1">
                <a:solidFill>
                  <a:srgbClr val="17A488"/>
                </a:solidFill>
              </a:rPr>
              <a:t>, year, v2x_libdem, v2x_regime, region)</a:t>
            </a:r>
          </a:p>
          <a:p>
            <a:pPr marL="0" indent="0">
              <a:buNone/>
            </a:pPr>
            <a:endParaRPr lang="en-CA"/>
          </a:p>
        </p:txBody>
      </p:sp>
    </p:spTree>
    <p:extLst>
      <p:ext uri="{BB962C8B-B14F-4D97-AF65-F5344CB8AC3E}">
        <p14:creationId xmlns:p14="http://schemas.microsoft.com/office/powerpoint/2010/main" val="35638923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C1DBC-3419-4B6E-AA43-3FA95BDA1FB1}"/>
              </a:ext>
            </a:extLst>
          </p:cNvPr>
          <p:cNvSpPr>
            <a:spLocks noGrp="1"/>
          </p:cNvSpPr>
          <p:nvPr>
            <p:ph type="title"/>
          </p:nvPr>
        </p:nvSpPr>
        <p:spPr/>
        <p:txBody>
          <a:bodyPr/>
          <a:lstStyle/>
          <a:p>
            <a:r>
              <a:rPr lang="en-CA"/>
              <a:t>Selecting and Filtering</a:t>
            </a:r>
          </a:p>
        </p:txBody>
      </p:sp>
      <p:sp>
        <p:nvSpPr>
          <p:cNvPr id="3" name="Content Placeholder 2">
            <a:extLst>
              <a:ext uri="{FF2B5EF4-FFF2-40B4-BE49-F238E27FC236}">
                <a16:creationId xmlns:a16="http://schemas.microsoft.com/office/drawing/2014/main" id="{4FC92BC7-C772-4ACD-A435-0C1EF71B7535}"/>
              </a:ext>
            </a:extLst>
          </p:cNvPr>
          <p:cNvSpPr>
            <a:spLocks noGrp="1"/>
          </p:cNvSpPr>
          <p:nvPr>
            <p:ph idx="1"/>
          </p:nvPr>
        </p:nvSpPr>
        <p:spPr/>
        <p:txBody>
          <a:bodyPr/>
          <a:lstStyle/>
          <a:p>
            <a:r>
              <a:rPr lang="en-CA"/>
              <a:t>We can use the </a:t>
            </a:r>
            <a:r>
              <a:rPr lang="en-CA" b="1"/>
              <a:t>filter()</a:t>
            </a:r>
            <a:r>
              <a:rPr lang="en-CA"/>
              <a:t> function to filter observations. </a:t>
            </a:r>
          </a:p>
          <a:p>
            <a:endParaRPr lang="en-CA"/>
          </a:p>
          <a:p>
            <a:pPr marL="0" indent="0">
              <a:buNone/>
            </a:pPr>
            <a:r>
              <a:rPr lang="en-CA"/>
              <a:t>Min(</a:t>
            </a:r>
            <a:r>
              <a:rPr lang="en-CA" err="1"/>
              <a:t>politics$year</a:t>
            </a:r>
            <a:r>
              <a:rPr lang="en-CA"/>
              <a:t>, na.rm = T)</a:t>
            </a:r>
          </a:p>
          <a:p>
            <a:pPr marL="0" indent="0">
              <a:buNone/>
            </a:pPr>
            <a:r>
              <a:rPr lang="en-CA"/>
              <a:t>Max(</a:t>
            </a:r>
            <a:r>
              <a:rPr lang="en-CA" err="1"/>
              <a:t>politics$year</a:t>
            </a:r>
            <a:r>
              <a:rPr lang="en-CA"/>
              <a:t>, na.rm = T)</a:t>
            </a:r>
          </a:p>
          <a:p>
            <a:pPr marL="0" indent="0">
              <a:buNone/>
            </a:pPr>
            <a:endParaRPr lang="en-CA"/>
          </a:p>
          <a:p>
            <a:pPr marL="0" indent="0">
              <a:buNone/>
            </a:pPr>
            <a:r>
              <a:rPr lang="en-US" b="1">
                <a:solidFill>
                  <a:srgbClr val="17A488"/>
                </a:solidFill>
              </a:rPr>
              <a:t>politics &lt;- politics %&gt;% filter(year &gt;= 1991 &amp; year &lt;= 2014)</a:t>
            </a:r>
          </a:p>
          <a:p>
            <a:pPr marL="0" indent="0">
              <a:buNone/>
            </a:pPr>
            <a:endParaRPr lang="en-US"/>
          </a:p>
          <a:p>
            <a:pPr marL="0" indent="0">
              <a:buNone/>
            </a:pPr>
            <a:r>
              <a:rPr lang="en-CA"/>
              <a:t>politics %&gt;% filter(region == "Africa") </a:t>
            </a:r>
          </a:p>
        </p:txBody>
      </p:sp>
    </p:spTree>
    <p:extLst>
      <p:ext uri="{BB962C8B-B14F-4D97-AF65-F5344CB8AC3E}">
        <p14:creationId xmlns:p14="http://schemas.microsoft.com/office/powerpoint/2010/main" val="3667345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DFE8B-D35A-44B2-984B-74907AB0E3A7}"/>
              </a:ext>
            </a:extLst>
          </p:cNvPr>
          <p:cNvSpPr>
            <a:spLocks noGrp="1"/>
          </p:cNvSpPr>
          <p:nvPr>
            <p:ph type="title"/>
          </p:nvPr>
        </p:nvSpPr>
        <p:spPr/>
        <p:txBody>
          <a:bodyPr/>
          <a:lstStyle/>
          <a:p>
            <a:r>
              <a:rPr lang="en-CA"/>
              <a:t>RStudio Interface</a:t>
            </a:r>
          </a:p>
        </p:txBody>
      </p:sp>
      <p:sp>
        <p:nvSpPr>
          <p:cNvPr id="3" name="Content Placeholder 2">
            <a:extLst>
              <a:ext uri="{FF2B5EF4-FFF2-40B4-BE49-F238E27FC236}">
                <a16:creationId xmlns:a16="http://schemas.microsoft.com/office/drawing/2014/main" id="{91AACC64-4927-4F60-B748-AF6AB53ABE52}"/>
              </a:ext>
            </a:extLst>
          </p:cNvPr>
          <p:cNvSpPr>
            <a:spLocks noGrp="1"/>
          </p:cNvSpPr>
          <p:nvPr>
            <p:ph idx="1"/>
          </p:nvPr>
        </p:nvSpPr>
        <p:spPr/>
        <p:txBody>
          <a:bodyPr/>
          <a:lstStyle/>
          <a:p>
            <a:r>
              <a:rPr lang="en-CA"/>
              <a:t>You can also change some settings (Tools &gt; Global Options)</a:t>
            </a:r>
          </a:p>
          <a:p>
            <a:pPr lvl="1"/>
            <a:r>
              <a:rPr lang="en-CA"/>
              <a:t>Theme (Appearance)</a:t>
            </a:r>
          </a:p>
          <a:p>
            <a:pPr marL="457200" lvl="1" indent="0">
              <a:buNone/>
            </a:pPr>
            <a:endParaRPr lang="en-CA"/>
          </a:p>
          <a:p>
            <a:pPr lvl="1"/>
            <a:r>
              <a:rPr lang="en-CA"/>
              <a:t>Parentheses (Code &gt; Display tab &gt; check rainbow parentheses)</a:t>
            </a:r>
          </a:p>
          <a:p>
            <a:pPr marL="457200" lvl="1" indent="0">
              <a:buNone/>
            </a:pPr>
            <a:endParaRPr lang="en-CA"/>
          </a:p>
          <a:p>
            <a:pPr lvl="1"/>
            <a:r>
              <a:rPr lang="en-CA"/>
              <a:t>Code wrapping (Code &gt; Editing tab &gt; check Soft-wrap R source files)</a:t>
            </a:r>
          </a:p>
          <a:p>
            <a:pPr lvl="1"/>
            <a:endParaRPr lang="en-CA"/>
          </a:p>
          <a:p>
            <a:pPr lvl="1"/>
            <a:endParaRPr lang="en-CA"/>
          </a:p>
        </p:txBody>
      </p:sp>
    </p:spTree>
    <p:extLst>
      <p:ext uri="{BB962C8B-B14F-4D97-AF65-F5344CB8AC3E}">
        <p14:creationId xmlns:p14="http://schemas.microsoft.com/office/powerpoint/2010/main" val="279235920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D1BD-4CCE-40D7-B2BC-9439FCC2A521}"/>
              </a:ext>
            </a:extLst>
          </p:cNvPr>
          <p:cNvSpPr>
            <a:spLocks noGrp="1"/>
          </p:cNvSpPr>
          <p:nvPr>
            <p:ph type="title"/>
          </p:nvPr>
        </p:nvSpPr>
        <p:spPr/>
        <p:txBody>
          <a:bodyPr/>
          <a:lstStyle/>
          <a:p>
            <a:r>
              <a:rPr lang="en-CA"/>
              <a:t>Selecting and Filtering</a:t>
            </a:r>
          </a:p>
        </p:txBody>
      </p:sp>
      <p:sp>
        <p:nvSpPr>
          <p:cNvPr id="3" name="Content Placeholder 2">
            <a:extLst>
              <a:ext uri="{FF2B5EF4-FFF2-40B4-BE49-F238E27FC236}">
                <a16:creationId xmlns:a16="http://schemas.microsoft.com/office/drawing/2014/main" id="{845BEAA3-93EC-4FF9-8178-4F4A217C9CCE}"/>
              </a:ext>
            </a:extLst>
          </p:cNvPr>
          <p:cNvSpPr>
            <a:spLocks noGrp="1"/>
          </p:cNvSpPr>
          <p:nvPr>
            <p:ph idx="1"/>
          </p:nvPr>
        </p:nvSpPr>
        <p:spPr/>
        <p:txBody>
          <a:bodyPr/>
          <a:lstStyle/>
          <a:p>
            <a:r>
              <a:rPr lang="en-CA"/>
              <a:t>You can also use the %&gt;% to chain the commands</a:t>
            </a:r>
          </a:p>
          <a:p>
            <a:endParaRPr lang="en-CA"/>
          </a:p>
          <a:p>
            <a:pPr marL="0" indent="0">
              <a:buNone/>
            </a:pPr>
            <a:r>
              <a:rPr lang="en-US" b="1">
                <a:solidFill>
                  <a:srgbClr val="17A488"/>
                </a:solidFill>
              </a:rPr>
              <a:t>politics &lt;- politics %&gt;% </a:t>
            </a:r>
          </a:p>
          <a:p>
            <a:pPr marL="0" indent="0">
              <a:buNone/>
            </a:pPr>
            <a:r>
              <a:rPr lang="en-US" b="1">
                <a:solidFill>
                  <a:srgbClr val="17A488"/>
                </a:solidFill>
              </a:rPr>
              <a:t>  select(</a:t>
            </a:r>
            <a:r>
              <a:rPr lang="en-US" b="1" err="1">
                <a:solidFill>
                  <a:srgbClr val="17A488"/>
                </a:solidFill>
              </a:rPr>
              <a:t>country_name</a:t>
            </a:r>
            <a:r>
              <a:rPr lang="en-US" b="1">
                <a:solidFill>
                  <a:srgbClr val="17A488"/>
                </a:solidFill>
              </a:rPr>
              <a:t>, year, v2x_libdem, v2x_regime, region) %&gt;%</a:t>
            </a:r>
          </a:p>
          <a:p>
            <a:pPr marL="0" indent="0">
              <a:buNone/>
            </a:pPr>
            <a:r>
              <a:rPr lang="en-US" b="1">
                <a:solidFill>
                  <a:srgbClr val="17A488"/>
                </a:solidFill>
              </a:rPr>
              <a:t>  filter(year &gt;= 1991 &amp; year &lt;= 2014)</a:t>
            </a:r>
            <a:endParaRPr lang="en-CA" b="1">
              <a:solidFill>
                <a:srgbClr val="17A488"/>
              </a:solidFill>
            </a:endParaRPr>
          </a:p>
          <a:p>
            <a:pPr marL="0" indent="0">
              <a:buNone/>
            </a:pPr>
            <a:endParaRPr lang="en-CA"/>
          </a:p>
        </p:txBody>
      </p:sp>
    </p:spTree>
    <p:extLst>
      <p:ext uri="{BB962C8B-B14F-4D97-AF65-F5344CB8AC3E}">
        <p14:creationId xmlns:p14="http://schemas.microsoft.com/office/powerpoint/2010/main" val="16271175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72A6-CF73-4669-935D-AA3F2553E2DE}"/>
              </a:ext>
            </a:extLst>
          </p:cNvPr>
          <p:cNvSpPr>
            <a:spLocks noGrp="1"/>
          </p:cNvSpPr>
          <p:nvPr>
            <p:ph type="title"/>
          </p:nvPr>
        </p:nvSpPr>
        <p:spPr/>
        <p:txBody>
          <a:bodyPr/>
          <a:lstStyle/>
          <a:p>
            <a:r>
              <a:rPr lang="en-CA"/>
              <a:t>Renaming columns</a:t>
            </a:r>
          </a:p>
        </p:txBody>
      </p:sp>
      <p:sp>
        <p:nvSpPr>
          <p:cNvPr id="3" name="Content Placeholder 2">
            <a:extLst>
              <a:ext uri="{FF2B5EF4-FFF2-40B4-BE49-F238E27FC236}">
                <a16:creationId xmlns:a16="http://schemas.microsoft.com/office/drawing/2014/main" id="{DB3F7E89-4369-474C-95BD-E8D994D442D5}"/>
              </a:ext>
            </a:extLst>
          </p:cNvPr>
          <p:cNvSpPr>
            <a:spLocks noGrp="1"/>
          </p:cNvSpPr>
          <p:nvPr>
            <p:ph idx="1"/>
          </p:nvPr>
        </p:nvSpPr>
        <p:spPr/>
        <p:txBody>
          <a:bodyPr/>
          <a:lstStyle/>
          <a:p>
            <a:r>
              <a:rPr lang="en-CA"/>
              <a:t>To rename variables, the syntax is </a:t>
            </a:r>
            <a:r>
              <a:rPr lang="en-CA" b="1"/>
              <a:t>rename(</a:t>
            </a:r>
            <a:r>
              <a:rPr lang="en-CA" b="1" err="1"/>
              <a:t>new_name</a:t>
            </a:r>
            <a:r>
              <a:rPr lang="en-CA" b="1"/>
              <a:t> = </a:t>
            </a:r>
            <a:r>
              <a:rPr lang="en-CA" b="1" err="1"/>
              <a:t>old_name</a:t>
            </a:r>
            <a:r>
              <a:rPr lang="en-CA" b="1"/>
              <a:t>)</a:t>
            </a:r>
            <a:endParaRPr lang="en-CA"/>
          </a:p>
          <a:p>
            <a:endParaRPr lang="en-CA"/>
          </a:p>
          <a:p>
            <a:pPr marL="0" indent="0">
              <a:buNone/>
            </a:pPr>
            <a:r>
              <a:rPr lang="en-US" b="1">
                <a:solidFill>
                  <a:srgbClr val="17A488"/>
                </a:solidFill>
              </a:rPr>
              <a:t>politics &lt;- politics %&gt;% </a:t>
            </a:r>
          </a:p>
          <a:p>
            <a:pPr marL="0" indent="0">
              <a:buNone/>
            </a:pPr>
            <a:r>
              <a:rPr lang="en-US" b="1">
                <a:solidFill>
                  <a:srgbClr val="17A488"/>
                </a:solidFill>
              </a:rPr>
              <a:t>  rename(country = </a:t>
            </a:r>
            <a:r>
              <a:rPr lang="en-US" b="1" err="1">
                <a:solidFill>
                  <a:srgbClr val="17A488"/>
                </a:solidFill>
              </a:rPr>
              <a:t>country_name</a:t>
            </a:r>
            <a:r>
              <a:rPr lang="en-US" b="1">
                <a:solidFill>
                  <a:srgbClr val="17A488"/>
                </a:solidFill>
              </a:rPr>
              <a:t>,</a:t>
            </a:r>
          </a:p>
          <a:p>
            <a:pPr marL="0" indent="0">
              <a:buNone/>
            </a:pPr>
            <a:r>
              <a:rPr lang="en-US" b="1">
                <a:solidFill>
                  <a:srgbClr val="17A488"/>
                </a:solidFill>
              </a:rPr>
              <a:t>         democracy = v2x_libdem,</a:t>
            </a:r>
          </a:p>
          <a:p>
            <a:pPr marL="0" indent="0">
              <a:buNone/>
            </a:pPr>
            <a:r>
              <a:rPr lang="en-US" b="1">
                <a:solidFill>
                  <a:srgbClr val="17A488"/>
                </a:solidFill>
              </a:rPr>
              <a:t>         regime = v2x_regime)</a:t>
            </a:r>
            <a:br>
              <a:rPr lang="en-US" b="1">
                <a:solidFill>
                  <a:srgbClr val="17A488"/>
                </a:solidFill>
              </a:rPr>
            </a:br>
            <a:endParaRPr lang="en-US" b="1">
              <a:solidFill>
                <a:srgbClr val="17A488"/>
              </a:solidFill>
            </a:endParaRPr>
          </a:p>
          <a:p>
            <a:pPr marL="0" indent="0">
              <a:buNone/>
            </a:pPr>
            <a:r>
              <a:rPr lang="en-US" b="1">
                <a:solidFill>
                  <a:srgbClr val="002047"/>
                </a:solidFill>
              </a:rPr>
              <a:t>## also does the same thing names(politics)[which(names(politics) == "country")] = "country"</a:t>
            </a:r>
            <a:endParaRPr lang="en-CA" b="1">
              <a:solidFill>
                <a:srgbClr val="002047"/>
              </a:solidFill>
            </a:endParaRPr>
          </a:p>
        </p:txBody>
      </p:sp>
    </p:spTree>
    <p:extLst>
      <p:ext uri="{BB962C8B-B14F-4D97-AF65-F5344CB8AC3E}">
        <p14:creationId xmlns:p14="http://schemas.microsoft.com/office/powerpoint/2010/main" val="349609947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364D7-8F82-416B-9ACC-A607EFFA508F}"/>
              </a:ext>
            </a:extLst>
          </p:cNvPr>
          <p:cNvSpPr>
            <a:spLocks noGrp="1"/>
          </p:cNvSpPr>
          <p:nvPr>
            <p:ph type="title"/>
          </p:nvPr>
        </p:nvSpPr>
        <p:spPr/>
        <p:txBody>
          <a:bodyPr/>
          <a:lstStyle/>
          <a:p>
            <a:r>
              <a:rPr lang="en-CA"/>
              <a:t>Joining data together</a:t>
            </a:r>
          </a:p>
        </p:txBody>
      </p:sp>
      <p:sp>
        <p:nvSpPr>
          <p:cNvPr id="3" name="Content Placeholder 2">
            <a:extLst>
              <a:ext uri="{FF2B5EF4-FFF2-40B4-BE49-F238E27FC236}">
                <a16:creationId xmlns:a16="http://schemas.microsoft.com/office/drawing/2014/main" id="{C007215F-F62F-44F4-8CDF-0FF5CB99DF2F}"/>
              </a:ext>
            </a:extLst>
          </p:cNvPr>
          <p:cNvSpPr>
            <a:spLocks noGrp="1"/>
          </p:cNvSpPr>
          <p:nvPr>
            <p:ph idx="1"/>
          </p:nvPr>
        </p:nvSpPr>
        <p:spPr/>
        <p:txBody>
          <a:bodyPr/>
          <a:lstStyle/>
          <a:p>
            <a:endParaRPr lang="en-CA"/>
          </a:p>
        </p:txBody>
      </p:sp>
      <p:pic>
        <p:nvPicPr>
          <p:cNvPr id="4" name="Picture 2">
            <a:extLst>
              <a:ext uri="{FF2B5EF4-FFF2-40B4-BE49-F238E27FC236}">
                <a16:creationId xmlns:a16="http://schemas.microsoft.com/office/drawing/2014/main" id="{0BAC43C0-1FDB-4AFE-8048-03E38B9BEC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3765"/>
          <a:stretch/>
        </p:blipFill>
        <p:spPr bwMode="auto">
          <a:xfrm>
            <a:off x="4440167" y="1329133"/>
            <a:ext cx="5708830" cy="527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9670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6BFE-5EAB-4A4B-ABA6-B83DBAE31BDF}"/>
              </a:ext>
            </a:extLst>
          </p:cNvPr>
          <p:cNvSpPr>
            <a:spLocks noGrp="1"/>
          </p:cNvSpPr>
          <p:nvPr>
            <p:ph type="title"/>
          </p:nvPr>
        </p:nvSpPr>
        <p:spPr/>
        <p:txBody>
          <a:bodyPr/>
          <a:lstStyle/>
          <a:p>
            <a:r>
              <a:rPr lang="en-CA"/>
              <a:t>Joining data together</a:t>
            </a:r>
          </a:p>
        </p:txBody>
      </p:sp>
      <p:sp>
        <p:nvSpPr>
          <p:cNvPr id="3" name="Content Placeholder 2">
            <a:extLst>
              <a:ext uri="{FF2B5EF4-FFF2-40B4-BE49-F238E27FC236}">
                <a16:creationId xmlns:a16="http://schemas.microsoft.com/office/drawing/2014/main" id="{C64519ED-1DF7-4E34-ADBA-8966F8149A09}"/>
              </a:ext>
            </a:extLst>
          </p:cNvPr>
          <p:cNvSpPr>
            <a:spLocks noGrp="1"/>
          </p:cNvSpPr>
          <p:nvPr>
            <p:ph idx="1"/>
          </p:nvPr>
        </p:nvSpPr>
        <p:spPr/>
        <p:txBody>
          <a:bodyPr/>
          <a:lstStyle/>
          <a:p>
            <a:r>
              <a:rPr lang="en-CA"/>
              <a:t>I want to keep all the observations in the </a:t>
            </a:r>
            <a:r>
              <a:rPr lang="en-CA" b="1" err="1"/>
              <a:t>carbon_long</a:t>
            </a:r>
            <a:r>
              <a:rPr lang="en-CA"/>
              <a:t> data, and join/merge with the </a:t>
            </a:r>
            <a:r>
              <a:rPr lang="en-CA" b="1" err="1"/>
              <a:t>gdp_long</a:t>
            </a:r>
            <a:r>
              <a:rPr lang="en-CA"/>
              <a:t> and </a:t>
            </a:r>
            <a:r>
              <a:rPr lang="en-CA" b="1"/>
              <a:t>politics</a:t>
            </a:r>
            <a:r>
              <a:rPr lang="en-CA"/>
              <a:t> data</a:t>
            </a:r>
          </a:p>
          <a:p>
            <a:endParaRPr lang="en-CA"/>
          </a:p>
          <a:p>
            <a:pPr marL="0" indent="0">
              <a:buNone/>
            </a:pPr>
            <a:r>
              <a:rPr lang="en-US" b="1">
                <a:solidFill>
                  <a:srgbClr val="17A488"/>
                </a:solidFill>
              </a:rPr>
              <a:t>data &lt;- </a:t>
            </a:r>
            <a:r>
              <a:rPr lang="en-US" b="1" err="1">
                <a:solidFill>
                  <a:srgbClr val="17A488"/>
                </a:solidFill>
              </a:rPr>
              <a:t>carbon_long</a:t>
            </a:r>
            <a:r>
              <a:rPr lang="en-US" b="1">
                <a:solidFill>
                  <a:srgbClr val="17A488"/>
                </a:solidFill>
              </a:rPr>
              <a:t> %&gt;%</a:t>
            </a:r>
          </a:p>
          <a:p>
            <a:pPr marL="0" indent="0">
              <a:buNone/>
            </a:pPr>
            <a:r>
              <a:rPr lang="en-US" b="1">
                <a:solidFill>
                  <a:srgbClr val="17A488"/>
                </a:solidFill>
              </a:rPr>
              <a:t>  </a:t>
            </a:r>
            <a:r>
              <a:rPr lang="en-US" b="1" err="1">
                <a:solidFill>
                  <a:srgbClr val="17A488"/>
                </a:solidFill>
              </a:rPr>
              <a:t>left_join</a:t>
            </a:r>
            <a:r>
              <a:rPr lang="en-US" b="1">
                <a:solidFill>
                  <a:srgbClr val="17A488"/>
                </a:solidFill>
              </a:rPr>
              <a:t>(</a:t>
            </a:r>
            <a:r>
              <a:rPr lang="en-US" b="1" err="1">
                <a:solidFill>
                  <a:srgbClr val="17A488"/>
                </a:solidFill>
              </a:rPr>
              <a:t>gdp_long</a:t>
            </a:r>
            <a:r>
              <a:rPr lang="en-US" b="1">
                <a:solidFill>
                  <a:srgbClr val="17A488"/>
                </a:solidFill>
              </a:rPr>
              <a:t>, by = c("country", "year")) %&gt;%</a:t>
            </a:r>
          </a:p>
          <a:p>
            <a:pPr marL="0" indent="0">
              <a:buNone/>
            </a:pPr>
            <a:r>
              <a:rPr lang="en-US" b="1">
                <a:solidFill>
                  <a:srgbClr val="17A488"/>
                </a:solidFill>
              </a:rPr>
              <a:t>  </a:t>
            </a:r>
            <a:r>
              <a:rPr lang="en-US" b="1" err="1">
                <a:solidFill>
                  <a:srgbClr val="17A488"/>
                </a:solidFill>
              </a:rPr>
              <a:t>left_join</a:t>
            </a:r>
            <a:r>
              <a:rPr lang="en-US" b="1">
                <a:solidFill>
                  <a:srgbClr val="17A488"/>
                </a:solidFill>
              </a:rPr>
              <a:t>(politics, by = c("country", "year")) %&gt;% </a:t>
            </a:r>
          </a:p>
          <a:p>
            <a:pPr marL="0" indent="0">
              <a:buNone/>
            </a:pPr>
            <a:r>
              <a:rPr lang="en-US" b="1">
                <a:solidFill>
                  <a:srgbClr val="17A488"/>
                </a:solidFill>
              </a:rPr>
              <a:t>  filter(!is.na(emissions) &amp; !is.na(region) &amp; !is.na(</a:t>
            </a:r>
            <a:r>
              <a:rPr lang="en-US" b="1" err="1">
                <a:solidFill>
                  <a:srgbClr val="17A488"/>
                </a:solidFill>
              </a:rPr>
              <a:t>gdp</a:t>
            </a:r>
            <a:r>
              <a:rPr lang="en-US" b="1">
                <a:solidFill>
                  <a:srgbClr val="17A488"/>
                </a:solidFill>
              </a:rPr>
              <a:t>)) %&gt;%</a:t>
            </a:r>
          </a:p>
          <a:p>
            <a:pPr marL="0" indent="0">
              <a:buNone/>
            </a:pPr>
            <a:r>
              <a:rPr lang="en-US" b="1">
                <a:solidFill>
                  <a:srgbClr val="17A488"/>
                </a:solidFill>
              </a:rPr>
              <a:t>  filter(year &gt;= 1991 &amp; year &lt;= 2014)</a:t>
            </a:r>
          </a:p>
          <a:p>
            <a:pPr marL="0" indent="0">
              <a:buNone/>
            </a:pPr>
            <a:endParaRPr lang="en-CA"/>
          </a:p>
        </p:txBody>
      </p:sp>
    </p:spTree>
    <p:extLst>
      <p:ext uri="{BB962C8B-B14F-4D97-AF65-F5344CB8AC3E}">
        <p14:creationId xmlns:p14="http://schemas.microsoft.com/office/powerpoint/2010/main" val="292045291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2D8F7-D79F-4B7F-9293-1BB26C566A55}"/>
              </a:ext>
            </a:extLst>
          </p:cNvPr>
          <p:cNvSpPr>
            <a:spLocks noGrp="1"/>
          </p:cNvSpPr>
          <p:nvPr>
            <p:ph type="title"/>
          </p:nvPr>
        </p:nvSpPr>
        <p:spPr/>
        <p:txBody>
          <a:bodyPr/>
          <a:lstStyle/>
          <a:p>
            <a:r>
              <a:rPr lang="en-CA"/>
              <a:t>Another way to join</a:t>
            </a:r>
          </a:p>
        </p:txBody>
      </p:sp>
      <p:sp>
        <p:nvSpPr>
          <p:cNvPr id="3" name="Content Placeholder 2">
            <a:extLst>
              <a:ext uri="{FF2B5EF4-FFF2-40B4-BE49-F238E27FC236}">
                <a16:creationId xmlns:a16="http://schemas.microsoft.com/office/drawing/2014/main" id="{AF301718-2C62-4022-AFAB-C04FB2E0D6A5}"/>
              </a:ext>
            </a:extLst>
          </p:cNvPr>
          <p:cNvSpPr>
            <a:spLocks noGrp="1"/>
          </p:cNvSpPr>
          <p:nvPr>
            <p:ph idx="1"/>
          </p:nvPr>
        </p:nvSpPr>
        <p:spPr/>
        <p:txBody>
          <a:bodyPr/>
          <a:lstStyle/>
          <a:p>
            <a:r>
              <a:rPr lang="en-CA"/>
              <a:t>Use the </a:t>
            </a:r>
            <a:r>
              <a:rPr lang="en-CA" b="1"/>
              <a:t>merge() </a:t>
            </a:r>
            <a:r>
              <a:rPr lang="en-CA"/>
              <a:t>function</a:t>
            </a:r>
          </a:p>
          <a:p>
            <a:pPr marL="0" indent="0">
              <a:buNone/>
            </a:pPr>
            <a:endParaRPr lang="en-CA"/>
          </a:p>
          <a:p>
            <a:pPr marL="0" indent="0">
              <a:buNone/>
            </a:pPr>
            <a:r>
              <a:rPr lang="en-CA" b="1" err="1">
                <a:solidFill>
                  <a:srgbClr val="17A488"/>
                </a:solidFill>
              </a:rPr>
              <a:t>carbon_gdp</a:t>
            </a:r>
            <a:r>
              <a:rPr lang="en-CA" b="1">
                <a:solidFill>
                  <a:srgbClr val="17A488"/>
                </a:solidFill>
              </a:rPr>
              <a:t> &lt;- merge(</a:t>
            </a:r>
            <a:r>
              <a:rPr lang="en-CA" b="1" err="1">
                <a:solidFill>
                  <a:srgbClr val="17A488"/>
                </a:solidFill>
              </a:rPr>
              <a:t>carbon_long</a:t>
            </a:r>
            <a:r>
              <a:rPr lang="en-CA" b="1">
                <a:solidFill>
                  <a:srgbClr val="17A488"/>
                </a:solidFill>
              </a:rPr>
              <a:t>, </a:t>
            </a:r>
            <a:r>
              <a:rPr lang="en-CA" b="1" err="1">
                <a:solidFill>
                  <a:srgbClr val="17A488"/>
                </a:solidFill>
              </a:rPr>
              <a:t>gdp_long</a:t>
            </a:r>
            <a:r>
              <a:rPr lang="en-CA" b="1">
                <a:solidFill>
                  <a:srgbClr val="17A488"/>
                </a:solidFill>
              </a:rPr>
              <a:t>, by = c("country", "year"), </a:t>
            </a:r>
            <a:r>
              <a:rPr lang="en-CA" b="1" err="1">
                <a:solidFill>
                  <a:srgbClr val="17A488"/>
                </a:solidFill>
              </a:rPr>
              <a:t>all.x</a:t>
            </a:r>
            <a:r>
              <a:rPr lang="en-CA" b="1">
                <a:solidFill>
                  <a:srgbClr val="17A488"/>
                </a:solidFill>
              </a:rPr>
              <a:t> = TRUE)</a:t>
            </a:r>
          </a:p>
          <a:p>
            <a:pPr marL="0" indent="0">
              <a:buNone/>
            </a:pPr>
            <a:r>
              <a:rPr lang="en-CA" b="1">
                <a:solidFill>
                  <a:srgbClr val="17A488"/>
                </a:solidFill>
              </a:rPr>
              <a:t>merged &lt;- merge(</a:t>
            </a:r>
            <a:r>
              <a:rPr lang="en-CA" b="1" err="1">
                <a:solidFill>
                  <a:srgbClr val="17A488"/>
                </a:solidFill>
              </a:rPr>
              <a:t>carbon_gdp</a:t>
            </a:r>
            <a:r>
              <a:rPr lang="en-CA" b="1">
                <a:solidFill>
                  <a:srgbClr val="17A488"/>
                </a:solidFill>
              </a:rPr>
              <a:t>, politics, by = c("country", "year"), </a:t>
            </a:r>
            <a:r>
              <a:rPr lang="en-CA" b="1" err="1">
                <a:solidFill>
                  <a:srgbClr val="17A488"/>
                </a:solidFill>
              </a:rPr>
              <a:t>all.x</a:t>
            </a:r>
            <a:r>
              <a:rPr lang="en-CA" b="1">
                <a:solidFill>
                  <a:srgbClr val="17A488"/>
                </a:solidFill>
              </a:rPr>
              <a:t> = TRUE)</a:t>
            </a:r>
          </a:p>
          <a:p>
            <a:pPr marL="0" indent="0">
              <a:buNone/>
            </a:pPr>
            <a:endParaRPr lang="en-CA"/>
          </a:p>
        </p:txBody>
      </p:sp>
    </p:spTree>
    <p:extLst>
      <p:ext uri="{BB962C8B-B14F-4D97-AF65-F5344CB8AC3E}">
        <p14:creationId xmlns:p14="http://schemas.microsoft.com/office/powerpoint/2010/main" val="423908623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AF73-538A-4AD9-AE73-43FCFEBBA80A}"/>
              </a:ext>
            </a:extLst>
          </p:cNvPr>
          <p:cNvSpPr>
            <a:spLocks noGrp="1"/>
          </p:cNvSpPr>
          <p:nvPr>
            <p:ph type="title"/>
          </p:nvPr>
        </p:nvSpPr>
        <p:spPr/>
        <p:txBody>
          <a:bodyPr/>
          <a:lstStyle/>
          <a:p>
            <a:r>
              <a:rPr lang="en-CA"/>
              <a:t>Creating new variables</a:t>
            </a:r>
          </a:p>
        </p:txBody>
      </p:sp>
      <p:sp>
        <p:nvSpPr>
          <p:cNvPr id="3" name="Content Placeholder 2">
            <a:extLst>
              <a:ext uri="{FF2B5EF4-FFF2-40B4-BE49-F238E27FC236}">
                <a16:creationId xmlns:a16="http://schemas.microsoft.com/office/drawing/2014/main" id="{9D6C0104-A185-4CB3-9E89-2FC2B7D15E46}"/>
              </a:ext>
            </a:extLst>
          </p:cNvPr>
          <p:cNvSpPr>
            <a:spLocks noGrp="1"/>
          </p:cNvSpPr>
          <p:nvPr>
            <p:ph idx="1"/>
          </p:nvPr>
        </p:nvSpPr>
        <p:spPr/>
        <p:txBody>
          <a:bodyPr/>
          <a:lstStyle/>
          <a:p>
            <a:r>
              <a:rPr lang="en-CA"/>
              <a:t>Let’s say we want to create a new variable. </a:t>
            </a:r>
          </a:p>
          <a:p>
            <a:endParaRPr lang="en-CA"/>
          </a:p>
          <a:p>
            <a:pPr marL="0" indent="0">
              <a:buNone/>
            </a:pPr>
            <a:r>
              <a:rPr lang="it-IT" b="1">
                <a:solidFill>
                  <a:srgbClr val="17A488"/>
                </a:solidFill>
              </a:rPr>
              <a:t>data &lt;- data %&gt;% </a:t>
            </a:r>
          </a:p>
          <a:p>
            <a:pPr marL="0" indent="0">
              <a:buNone/>
            </a:pPr>
            <a:r>
              <a:rPr lang="it-IT" b="1">
                <a:solidFill>
                  <a:srgbClr val="17A488"/>
                </a:solidFill>
              </a:rPr>
              <a:t>  mutate(gdp_sq = gdp * gdp)</a:t>
            </a:r>
          </a:p>
          <a:p>
            <a:pPr marL="0" indent="0">
              <a:buNone/>
            </a:pPr>
            <a:endParaRPr lang="it-IT"/>
          </a:p>
          <a:p>
            <a:pPr marL="0" indent="0">
              <a:buNone/>
            </a:pPr>
            <a:r>
              <a:rPr lang="it-IT"/>
              <a:t>Or </a:t>
            </a:r>
          </a:p>
          <a:p>
            <a:pPr marL="0" indent="0">
              <a:buNone/>
            </a:pPr>
            <a:endParaRPr lang="it-IT"/>
          </a:p>
          <a:p>
            <a:pPr marL="0" indent="0">
              <a:buNone/>
            </a:pPr>
            <a:r>
              <a:rPr lang="en-CA" b="1" err="1">
                <a:solidFill>
                  <a:srgbClr val="17A488"/>
                </a:solidFill>
              </a:rPr>
              <a:t>data$gdp_sq</a:t>
            </a:r>
            <a:r>
              <a:rPr lang="en-CA" b="1">
                <a:solidFill>
                  <a:srgbClr val="17A488"/>
                </a:solidFill>
              </a:rPr>
              <a:t> &lt;- </a:t>
            </a:r>
            <a:r>
              <a:rPr lang="en-CA" b="1" err="1">
                <a:solidFill>
                  <a:srgbClr val="17A488"/>
                </a:solidFill>
              </a:rPr>
              <a:t>data$gdp</a:t>
            </a:r>
            <a:r>
              <a:rPr lang="en-CA" b="1">
                <a:solidFill>
                  <a:srgbClr val="17A488"/>
                </a:solidFill>
              </a:rPr>
              <a:t> * </a:t>
            </a:r>
            <a:r>
              <a:rPr lang="en-CA" b="1" err="1">
                <a:solidFill>
                  <a:srgbClr val="17A488"/>
                </a:solidFill>
              </a:rPr>
              <a:t>data$gdp</a:t>
            </a:r>
            <a:endParaRPr lang="en-CA" b="1">
              <a:solidFill>
                <a:srgbClr val="17A488"/>
              </a:solidFill>
            </a:endParaRPr>
          </a:p>
        </p:txBody>
      </p:sp>
    </p:spTree>
    <p:extLst>
      <p:ext uri="{BB962C8B-B14F-4D97-AF65-F5344CB8AC3E}">
        <p14:creationId xmlns:p14="http://schemas.microsoft.com/office/powerpoint/2010/main" val="27150217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F7D08-E56B-4D6F-9D0E-18D37A1D76BB}"/>
              </a:ext>
            </a:extLst>
          </p:cNvPr>
          <p:cNvSpPr>
            <a:spLocks noGrp="1"/>
          </p:cNvSpPr>
          <p:nvPr>
            <p:ph type="title"/>
          </p:nvPr>
        </p:nvSpPr>
        <p:spPr/>
        <p:txBody>
          <a:bodyPr/>
          <a:lstStyle/>
          <a:p>
            <a:r>
              <a:rPr lang="en-CA"/>
              <a:t>Descriptive statistics</a:t>
            </a:r>
          </a:p>
        </p:txBody>
      </p:sp>
      <p:sp>
        <p:nvSpPr>
          <p:cNvPr id="3" name="Content Placeholder 2">
            <a:extLst>
              <a:ext uri="{FF2B5EF4-FFF2-40B4-BE49-F238E27FC236}">
                <a16:creationId xmlns:a16="http://schemas.microsoft.com/office/drawing/2014/main" id="{09E19F36-2352-4B83-AB35-4374C0C2ED46}"/>
              </a:ext>
            </a:extLst>
          </p:cNvPr>
          <p:cNvSpPr>
            <a:spLocks noGrp="1"/>
          </p:cNvSpPr>
          <p:nvPr>
            <p:ph idx="1"/>
          </p:nvPr>
        </p:nvSpPr>
        <p:spPr/>
        <p:txBody>
          <a:bodyPr/>
          <a:lstStyle/>
          <a:p>
            <a:r>
              <a:rPr lang="en-CA"/>
              <a:t>We can show some summary statistics using the following commands</a:t>
            </a:r>
          </a:p>
          <a:p>
            <a:pPr marL="0" indent="0">
              <a:buNone/>
            </a:pPr>
            <a:endParaRPr lang="en-CA"/>
          </a:p>
          <a:p>
            <a:pPr marL="0" indent="0">
              <a:buNone/>
            </a:pPr>
            <a:r>
              <a:rPr lang="en-CA" b="1">
                <a:solidFill>
                  <a:srgbClr val="17A488"/>
                </a:solidFill>
              </a:rPr>
              <a:t>mean(</a:t>
            </a:r>
            <a:r>
              <a:rPr lang="en-CA" b="1" err="1">
                <a:solidFill>
                  <a:srgbClr val="17A488"/>
                </a:solidFill>
              </a:rPr>
              <a:t>data$emissions</a:t>
            </a:r>
            <a:r>
              <a:rPr lang="en-CA" b="1">
                <a:solidFill>
                  <a:srgbClr val="17A488"/>
                </a:solidFill>
              </a:rPr>
              <a:t>, na.rm = T)</a:t>
            </a:r>
          </a:p>
          <a:p>
            <a:pPr marL="0" indent="0">
              <a:buNone/>
            </a:pPr>
            <a:r>
              <a:rPr lang="en-CA" b="1">
                <a:solidFill>
                  <a:srgbClr val="17A488"/>
                </a:solidFill>
              </a:rPr>
              <a:t>table(</a:t>
            </a:r>
            <a:r>
              <a:rPr lang="en-CA" b="1" err="1">
                <a:solidFill>
                  <a:srgbClr val="17A488"/>
                </a:solidFill>
              </a:rPr>
              <a:t>data$country</a:t>
            </a:r>
            <a:r>
              <a:rPr lang="en-CA" b="1">
                <a:solidFill>
                  <a:srgbClr val="17A488"/>
                </a:solidFill>
              </a:rPr>
              <a:t>)</a:t>
            </a:r>
          </a:p>
          <a:p>
            <a:pPr marL="0" indent="0">
              <a:buNone/>
            </a:pPr>
            <a:r>
              <a:rPr lang="en-CA" b="1">
                <a:solidFill>
                  <a:srgbClr val="17A488"/>
                </a:solidFill>
              </a:rPr>
              <a:t>summary(data)</a:t>
            </a:r>
          </a:p>
          <a:p>
            <a:pPr marL="0" indent="0">
              <a:buNone/>
            </a:pPr>
            <a:r>
              <a:rPr lang="en-CA" b="1">
                <a:solidFill>
                  <a:srgbClr val="17A488"/>
                </a:solidFill>
              </a:rPr>
              <a:t>summary(</a:t>
            </a:r>
            <a:r>
              <a:rPr lang="en-CA" b="1" err="1">
                <a:solidFill>
                  <a:srgbClr val="17A488"/>
                </a:solidFill>
              </a:rPr>
              <a:t>data$emissions</a:t>
            </a:r>
            <a:r>
              <a:rPr lang="en-CA" b="1">
                <a:solidFill>
                  <a:srgbClr val="17A488"/>
                </a:solidFill>
              </a:rPr>
              <a:t>)</a:t>
            </a:r>
          </a:p>
        </p:txBody>
      </p:sp>
    </p:spTree>
    <p:extLst>
      <p:ext uri="{BB962C8B-B14F-4D97-AF65-F5344CB8AC3E}">
        <p14:creationId xmlns:p14="http://schemas.microsoft.com/office/powerpoint/2010/main" val="14414711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C897B-F09E-4370-BB51-007A1DEC737D}"/>
              </a:ext>
            </a:extLst>
          </p:cNvPr>
          <p:cNvSpPr>
            <a:spLocks noGrp="1"/>
          </p:cNvSpPr>
          <p:nvPr>
            <p:ph type="title"/>
          </p:nvPr>
        </p:nvSpPr>
        <p:spPr/>
        <p:txBody>
          <a:bodyPr/>
          <a:lstStyle/>
          <a:p>
            <a:r>
              <a:rPr lang="en-CA"/>
              <a:t>Descriptive statistics</a:t>
            </a:r>
          </a:p>
        </p:txBody>
      </p:sp>
      <p:sp>
        <p:nvSpPr>
          <p:cNvPr id="3" name="Content Placeholder 2">
            <a:extLst>
              <a:ext uri="{FF2B5EF4-FFF2-40B4-BE49-F238E27FC236}">
                <a16:creationId xmlns:a16="http://schemas.microsoft.com/office/drawing/2014/main" id="{5A8CB002-E8F1-4B3B-B3F3-0EAA76C12E93}"/>
              </a:ext>
            </a:extLst>
          </p:cNvPr>
          <p:cNvSpPr>
            <a:spLocks noGrp="1"/>
          </p:cNvSpPr>
          <p:nvPr>
            <p:ph idx="1"/>
          </p:nvPr>
        </p:nvSpPr>
        <p:spPr/>
        <p:txBody>
          <a:bodyPr/>
          <a:lstStyle/>
          <a:p>
            <a:r>
              <a:rPr lang="en-CA"/>
              <a:t>We can also compute summary statistics by region using </a:t>
            </a:r>
            <a:r>
              <a:rPr lang="en-CA" b="1" err="1"/>
              <a:t>group_by</a:t>
            </a:r>
            <a:r>
              <a:rPr lang="en-CA" b="1"/>
              <a:t>() </a:t>
            </a:r>
            <a:r>
              <a:rPr lang="en-CA"/>
              <a:t>and </a:t>
            </a:r>
            <a:r>
              <a:rPr lang="en-CA" b="1"/>
              <a:t>summarize()</a:t>
            </a:r>
            <a:r>
              <a:rPr lang="en-CA"/>
              <a:t> functions</a:t>
            </a:r>
          </a:p>
          <a:p>
            <a:endParaRPr lang="en-CA"/>
          </a:p>
          <a:p>
            <a:pPr marL="0" indent="0">
              <a:buNone/>
            </a:pPr>
            <a:r>
              <a:rPr lang="en-CA" b="1">
                <a:solidFill>
                  <a:srgbClr val="17A488"/>
                </a:solidFill>
              </a:rPr>
              <a:t>data %&gt;% </a:t>
            </a:r>
            <a:r>
              <a:rPr lang="en-CA" b="1" err="1">
                <a:solidFill>
                  <a:srgbClr val="17A488"/>
                </a:solidFill>
              </a:rPr>
              <a:t>group_by</a:t>
            </a:r>
            <a:r>
              <a:rPr lang="en-CA" b="1">
                <a:solidFill>
                  <a:srgbClr val="17A488"/>
                </a:solidFill>
              </a:rPr>
              <a:t>(region) %&gt;%</a:t>
            </a:r>
          </a:p>
          <a:p>
            <a:pPr marL="0" indent="0">
              <a:buNone/>
            </a:pPr>
            <a:r>
              <a:rPr lang="en-CA" b="1">
                <a:solidFill>
                  <a:srgbClr val="17A488"/>
                </a:solidFill>
              </a:rPr>
              <a:t>  summarize(n = n(), </a:t>
            </a:r>
          </a:p>
          <a:p>
            <a:pPr marL="0" indent="0">
              <a:buNone/>
            </a:pPr>
            <a:r>
              <a:rPr lang="en-CA" b="1">
                <a:solidFill>
                  <a:srgbClr val="17A488"/>
                </a:solidFill>
              </a:rPr>
              <a:t>            </a:t>
            </a:r>
            <a:r>
              <a:rPr lang="en-CA" b="1" err="1">
                <a:solidFill>
                  <a:srgbClr val="17A488"/>
                </a:solidFill>
              </a:rPr>
              <a:t>avg_emissions</a:t>
            </a:r>
            <a:r>
              <a:rPr lang="en-CA" b="1">
                <a:solidFill>
                  <a:srgbClr val="17A488"/>
                </a:solidFill>
              </a:rPr>
              <a:t> = mean(emissions, na.rm = T), </a:t>
            </a:r>
          </a:p>
          <a:p>
            <a:pPr marL="0" indent="0">
              <a:buNone/>
            </a:pPr>
            <a:r>
              <a:rPr lang="en-CA" b="1">
                <a:solidFill>
                  <a:srgbClr val="17A488"/>
                </a:solidFill>
              </a:rPr>
              <a:t>            </a:t>
            </a:r>
            <a:r>
              <a:rPr lang="en-CA" b="1" err="1">
                <a:solidFill>
                  <a:srgbClr val="17A488"/>
                </a:solidFill>
              </a:rPr>
              <a:t>median_gdp</a:t>
            </a:r>
            <a:r>
              <a:rPr lang="en-CA" b="1">
                <a:solidFill>
                  <a:srgbClr val="17A488"/>
                </a:solidFill>
              </a:rPr>
              <a:t> = median(</a:t>
            </a:r>
            <a:r>
              <a:rPr lang="en-CA" b="1" err="1">
                <a:solidFill>
                  <a:srgbClr val="17A488"/>
                </a:solidFill>
              </a:rPr>
              <a:t>gdp</a:t>
            </a:r>
            <a:r>
              <a:rPr lang="en-CA" b="1">
                <a:solidFill>
                  <a:srgbClr val="17A488"/>
                </a:solidFill>
              </a:rPr>
              <a:t>, na.rm = T)) </a:t>
            </a:r>
          </a:p>
        </p:txBody>
      </p:sp>
    </p:spTree>
    <p:extLst>
      <p:ext uri="{BB962C8B-B14F-4D97-AF65-F5344CB8AC3E}">
        <p14:creationId xmlns:p14="http://schemas.microsoft.com/office/powerpoint/2010/main" val="37102098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212B-CDE3-4559-97BF-14E98D319C06}"/>
              </a:ext>
            </a:extLst>
          </p:cNvPr>
          <p:cNvSpPr>
            <a:spLocks noGrp="1"/>
          </p:cNvSpPr>
          <p:nvPr>
            <p:ph type="title"/>
          </p:nvPr>
        </p:nvSpPr>
        <p:spPr/>
        <p:txBody>
          <a:bodyPr/>
          <a:lstStyle/>
          <a:p>
            <a:r>
              <a:rPr lang="en-CA"/>
              <a:t>Descriptive statistics</a:t>
            </a:r>
          </a:p>
        </p:txBody>
      </p:sp>
      <p:sp>
        <p:nvSpPr>
          <p:cNvPr id="3" name="Content Placeholder 2">
            <a:extLst>
              <a:ext uri="{FF2B5EF4-FFF2-40B4-BE49-F238E27FC236}">
                <a16:creationId xmlns:a16="http://schemas.microsoft.com/office/drawing/2014/main" id="{C6EF7019-130D-41C9-AEDC-770302B02425}"/>
              </a:ext>
            </a:extLst>
          </p:cNvPr>
          <p:cNvSpPr>
            <a:spLocks noGrp="1"/>
          </p:cNvSpPr>
          <p:nvPr>
            <p:ph idx="1"/>
          </p:nvPr>
        </p:nvSpPr>
        <p:spPr/>
        <p:txBody>
          <a:bodyPr/>
          <a:lstStyle/>
          <a:p>
            <a:r>
              <a:rPr lang="en-CA"/>
              <a:t>You can also use the</a:t>
            </a:r>
            <a:r>
              <a:rPr lang="en-CA" b="1"/>
              <a:t> arrange</a:t>
            </a:r>
            <a:r>
              <a:rPr lang="en-CA"/>
              <a:t>() function to sort values.</a:t>
            </a:r>
          </a:p>
          <a:p>
            <a:endParaRPr lang="en-CA"/>
          </a:p>
          <a:p>
            <a:pPr marL="0" indent="0">
              <a:buNone/>
            </a:pPr>
            <a:r>
              <a:rPr lang="en-CA" b="1">
                <a:solidFill>
                  <a:srgbClr val="17A488"/>
                </a:solidFill>
              </a:rPr>
              <a:t>data %&gt;% </a:t>
            </a:r>
            <a:r>
              <a:rPr lang="en-CA" b="1" err="1">
                <a:solidFill>
                  <a:srgbClr val="17A488"/>
                </a:solidFill>
              </a:rPr>
              <a:t>group_by</a:t>
            </a:r>
            <a:r>
              <a:rPr lang="en-CA" b="1">
                <a:solidFill>
                  <a:srgbClr val="17A488"/>
                </a:solidFill>
              </a:rPr>
              <a:t>(region) %&gt;%</a:t>
            </a:r>
          </a:p>
          <a:p>
            <a:pPr marL="0" indent="0">
              <a:buNone/>
            </a:pPr>
            <a:r>
              <a:rPr lang="en-CA" b="1">
                <a:solidFill>
                  <a:srgbClr val="17A488"/>
                </a:solidFill>
              </a:rPr>
              <a:t>  summarize(n = n(), </a:t>
            </a:r>
          </a:p>
          <a:p>
            <a:pPr marL="0" indent="0">
              <a:buNone/>
            </a:pPr>
            <a:r>
              <a:rPr lang="en-CA" b="1">
                <a:solidFill>
                  <a:srgbClr val="17A488"/>
                </a:solidFill>
              </a:rPr>
              <a:t>            </a:t>
            </a:r>
            <a:r>
              <a:rPr lang="en-CA" b="1" err="1">
                <a:solidFill>
                  <a:srgbClr val="17A488"/>
                </a:solidFill>
              </a:rPr>
              <a:t>avg_emissions</a:t>
            </a:r>
            <a:r>
              <a:rPr lang="en-CA" b="1">
                <a:solidFill>
                  <a:srgbClr val="17A488"/>
                </a:solidFill>
              </a:rPr>
              <a:t> = mean(emissions, na.rm = T), </a:t>
            </a:r>
          </a:p>
          <a:p>
            <a:pPr marL="0" indent="0">
              <a:buNone/>
            </a:pPr>
            <a:r>
              <a:rPr lang="en-CA" b="1">
                <a:solidFill>
                  <a:srgbClr val="17A488"/>
                </a:solidFill>
              </a:rPr>
              <a:t>            </a:t>
            </a:r>
            <a:r>
              <a:rPr lang="en-CA" b="1" err="1">
                <a:solidFill>
                  <a:srgbClr val="17A488"/>
                </a:solidFill>
              </a:rPr>
              <a:t>median_gdp</a:t>
            </a:r>
            <a:r>
              <a:rPr lang="en-CA" b="1">
                <a:solidFill>
                  <a:srgbClr val="17A488"/>
                </a:solidFill>
              </a:rPr>
              <a:t> = median(</a:t>
            </a:r>
            <a:r>
              <a:rPr lang="en-CA" b="1" err="1">
                <a:solidFill>
                  <a:srgbClr val="17A488"/>
                </a:solidFill>
              </a:rPr>
              <a:t>gdp</a:t>
            </a:r>
            <a:r>
              <a:rPr lang="en-CA" b="1">
                <a:solidFill>
                  <a:srgbClr val="17A488"/>
                </a:solidFill>
              </a:rPr>
              <a:t>, na.rm = T)) %&gt;%</a:t>
            </a:r>
          </a:p>
          <a:p>
            <a:pPr marL="0" indent="0">
              <a:buNone/>
            </a:pPr>
            <a:r>
              <a:rPr lang="en-CA" b="1">
                <a:solidFill>
                  <a:srgbClr val="17A488"/>
                </a:solidFill>
              </a:rPr>
              <a:t>  arrange(desc(</a:t>
            </a:r>
            <a:r>
              <a:rPr lang="en-CA" b="1" err="1">
                <a:solidFill>
                  <a:srgbClr val="17A488"/>
                </a:solidFill>
              </a:rPr>
              <a:t>median_gdp</a:t>
            </a:r>
            <a:r>
              <a:rPr lang="en-CA" b="1">
                <a:solidFill>
                  <a:srgbClr val="17A488"/>
                </a:solidFill>
              </a:rPr>
              <a:t>), desc(</a:t>
            </a:r>
            <a:r>
              <a:rPr lang="en-CA" b="1" err="1">
                <a:solidFill>
                  <a:srgbClr val="17A488"/>
                </a:solidFill>
              </a:rPr>
              <a:t>avg_emissions</a:t>
            </a:r>
            <a:r>
              <a:rPr lang="en-CA" b="1">
                <a:solidFill>
                  <a:srgbClr val="17A488"/>
                </a:solidFill>
              </a:rPr>
              <a:t>))</a:t>
            </a:r>
          </a:p>
        </p:txBody>
      </p:sp>
    </p:spTree>
    <p:extLst>
      <p:ext uri="{BB962C8B-B14F-4D97-AF65-F5344CB8AC3E}">
        <p14:creationId xmlns:p14="http://schemas.microsoft.com/office/powerpoint/2010/main" val="34670412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69BA5-C28B-497B-A840-496159442703}"/>
              </a:ext>
            </a:extLst>
          </p:cNvPr>
          <p:cNvSpPr>
            <a:spLocks noGrp="1"/>
          </p:cNvSpPr>
          <p:nvPr>
            <p:ph type="title"/>
          </p:nvPr>
        </p:nvSpPr>
        <p:spPr/>
        <p:txBody>
          <a:bodyPr/>
          <a:lstStyle/>
          <a:p>
            <a:r>
              <a:rPr lang="en-CA"/>
              <a:t>Descriptive statistics</a:t>
            </a:r>
          </a:p>
        </p:txBody>
      </p:sp>
      <p:sp>
        <p:nvSpPr>
          <p:cNvPr id="3" name="Content Placeholder 2">
            <a:extLst>
              <a:ext uri="{FF2B5EF4-FFF2-40B4-BE49-F238E27FC236}">
                <a16:creationId xmlns:a16="http://schemas.microsoft.com/office/drawing/2014/main" id="{98E92BD3-4B07-4534-8218-15555EFF1E14}"/>
              </a:ext>
            </a:extLst>
          </p:cNvPr>
          <p:cNvSpPr>
            <a:spLocks noGrp="1"/>
          </p:cNvSpPr>
          <p:nvPr>
            <p:ph idx="1"/>
          </p:nvPr>
        </p:nvSpPr>
        <p:spPr/>
        <p:txBody>
          <a:bodyPr/>
          <a:lstStyle/>
          <a:p>
            <a:r>
              <a:rPr lang="en-CA"/>
              <a:t>We can use the </a:t>
            </a:r>
            <a:r>
              <a:rPr lang="en-CA" b="1"/>
              <a:t>{</a:t>
            </a:r>
            <a:r>
              <a:rPr lang="en-CA" b="1" err="1"/>
              <a:t>modelsummary</a:t>
            </a:r>
            <a:r>
              <a:rPr lang="en-CA" b="1"/>
              <a:t>}</a:t>
            </a:r>
            <a:r>
              <a:rPr lang="en-CA"/>
              <a:t> package to generate nice looking tables. </a:t>
            </a:r>
            <a:r>
              <a:rPr lang="en-US"/>
              <a:t>Read </a:t>
            </a:r>
            <a:r>
              <a:rPr lang="en-US">
                <a:hlinkClick r:id="rId2">
                  <a:extLst>
                    <a:ext uri="{A12FA001-AC4F-418D-AE19-62706E023703}">
                      <ahyp:hlinkClr xmlns:ahyp="http://schemas.microsoft.com/office/drawing/2018/hyperlinkcolor" val="tx"/>
                    </a:ext>
                  </a:extLst>
                </a:hlinkClick>
              </a:rPr>
              <a:t>here</a:t>
            </a:r>
            <a:r>
              <a:rPr lang="en-US"/>
              <a:t> for more ways to customize your table. </a:t>
            </a:r>
            <a:endParaRPr lang="en-CA"/>
          </a:p>
          <a:p>
            <a:pPr marL="0" indent="0">
              <a:buNone/>
            </a:pPr>
            <a:r>
              <a:rPr lang="en-CA" b="1" err="1">
                <a:solidFill>
                  <a:srgbClr val="17A488"/>
                </a:solidFill>
              </a:rPr>
              <a:t>datasummary_skim</a:t>
            </a:r>
            <a:r>
              <a:rPr lang="en-CA" b="1">
                <a:solidFill>
                  <a:srgbClr val="17A488"/>
                </a:solidFill>
              </a:rPr>
              <a:t>(politics)</a:t>
            </a:r>
          </a:p>
          <a:p>
            <a:pPr marL="0" indent="0">
              <a:buNone/>
            </a:pPr>
            <a:r>
              <a:rPr lang="en-US" b="1" err="1">
                <a:solidFill>
                  <a:srgbClr val="17A488"/>
                </a:solidFill>
              </a:rPr>
              <a:t>datasummary_skim</a:t>
            </a:r>
            <a:r>
              <a:rPr lang="en-US" b="1">
                <a:solidFill>
                  <a:srgbClr val="17A488"/>
                </a:solidFill>
              </a:rPr>
              <a:t>(data, type = "categorical")</a:t>
            </a:r>
          </a:p>
          <a:p>
            <a:pPr marL="0" indent="0">
              <a:buNone/>
            </a:pPr>
            <a:endParaRPr lang="en-US" b="1">
              <a:solidFill>
                <a:srgbClr val="17A488"/>
              </a:solidFill>
            </a:endParaRPr>
          </a:p>
          <a:p>
            <a:pPr marL="0" indent="0">
              <a:buNone/>
            </a:pPr>
            <a:r>
              <a:rPr lang="en-US"/>
              <a:t># To export</a:t>
            </a:r>
          </a:p>
          <a:p>
            <a:pPr marL="0" indent="0">
              <a:buNone/>
            </a:pPr>
            <a:r>
              <a:rPr lang="en-US" b="1" err="1">
                <a:solidFill>
                  <a:srgbClr val="17A488"/>
                </a:solidFill>
              </a:rPr>
              <a:t>datasummary_skim</a:t>
            </a:r>
            <a:r>
              <a:rPr lang="en-US" b="1">
                <a:solidFill>
                  <a:srgbClr val="17A488"/>
                </a:solidFill>
              </a:rPr>
              <a:t>(data, output = here("output", "categorical_summary_statistics.html"))</a:t>
            </a:r>
          </a:p>
        </p:txBody>
      </p:sp>
    </p:spTree>
    <p:extLst>
      <p:ext uri="{BB962C8B-B14F-4D97-AF65-F5344CB8AC3E}">
        <p14:creationId xmlns:p14="http://schemas.microsoft.com/office/powerpoint/2010/main" val="3809701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F118-EAB8-42EF-B6F1-782567F8318C}"/>
              </a:ext>
            </a:extLst>
          </p:cNvPr>
          <p:cNvSpPr>
            <a:spLocks noGrp="1"/>
          </p:cNvSpPr>
          <p:nvPr>
            <p:ph type="title"/>
          </p:nvPr>
        </p:nvSpPr>
        <p:spPr/>
        <p:txBody>
          <a:bodyPr/>
          <a:lstStyle/>
          <a:p>
            <a:r>
              <a:rPr lang="en-CA"/>
              <a:t>Managing the workflow</a:t>
            </a:r>
          </a:p>
        </p:txBody>
      </p:sp>
      <p:sp>
        <p:nvSpPr>
          <p:cNvPr id="3" name="Content Placeholder 2">
            <a:extLst>
              <a:ext uri="{FF2B5EF4-FFF2-40B4-BE49-F238E27FC236}">
                <a16:creationId xmlns:a16="http://schemas.microsoft.com/office/drawing/2014/main" id="{9521F852-5A60-4F1B-BBEA-153B686498F9}"/>
              </a:ext>
            </a:extLst>
          </p:cNvPr>
          <p:cNvSpPr>
            <a:spLocks noGrp="1"/>
          </p:cNvSpPr>
          <p:nvPr>
            <p:ph idx="1"/>
          </p:nvPr>
        </p:nvSpPr>
        <p:spPr/>
        <p:txBody>
          <a:bodyPr/>
          <a:lstStyle/>
          <a:p>
            <a:r>
              <a:rPr lang="en-CA"/>
              <a:t>It’s good practice to keep related data, scripts, output, papers, etc. in a single folder called a working directory. </a:t>
            </a:r>
          </a:p>
          <a:p>
            <a:endParaRPr lang="en-CA"/>
          </a:p>
          <a:p>
            <a:r>
              <a:rPr lang="en-CA" err="1"/>
              <a:t>setwd</a:t>
            </a:r>
            <a:r>
              <a:rPr lang="en-CA"/>
              <a:t>(“path/that/only/works/on/my/own/laptop”)</a:t>
            </a:r>
          </a:p>
          <a:p>
            <a:endParaRPr lang="en-CA"/>
          </a:p>
          <a:p>
            <a:r>
              <a:rPr lang="en-CA"/>
              <a:t>To have a better workflow in RStudio, we will use the built-in R Project function. </a:t>
            </a:r>
          </a:p>
          <a:p>
            <a:pPr lvl="1"/>
            <a:r>
              <a:rPr lang="en-CA"/>
              <a:t>Why? </a:t>
            </a:r>
          </a:p>
        </p:txBody>
      </p:sp>
      <p:sp>
        <p:nvSpPr>
          <p:cNvPr id="4" name="Rectangle 3">
            <a:extLst>
              <a:ext uri="{FF2B5EF4-FFF2-40B4-BE49-F238E27FC236}">
                <a16:creationId xmlns:a16="http://schemas.microsoft.com/office/drawing/2014/main" id="{1267804E-D2F1-4495-9A4D-93B857973640}"/>
              </a:ext>
            </a:extLst>
          </p:cNvPr>
          <p:cNvSpPr/>
          <p:nvPr/>
        </p:nvSpPr>
        <p:spPr>
          <a:xfrm>
            <a:off x="2745508" y="6458589"/>
            <a:ext cx="7586629" cy="369332"/>
          </a:xfrm>
          <a:prstGeom prst="rect">
            <a:avLst/>
          </a:prstGeom>
        </p:spPr>
        <p:txBody>
          <a:bodyPr wrap="none">
            <a:spAutoFit/>
          </a:bodyPr>
          <a:lstStyle/>
          <a:p>
            <a:r>
              <a:rPr lang="en-CA"/>
              <a:t>Read more here: </a:t>
            </a:r>
            <a:r>
              <a:rPr lang="en-CA">
                <a:hlinkClick r:id="rId3"/>
              </a:rPr>
              <a:t>https://www.tidyverse.org/blog/2017/12/workflow-vs-script/</a:t>
            </a:r>
            <a:endParaRPr lang="en-CA"/>
          </a:p>
        </p:txBody>
      </p:sp>
    </p:spTree>
    <p:extLst>
      <p:ext uri="{BB962C8B-B14F-4D97-AF65-F5344CB8AC3E}">
        <p14:creationId xmlns:p14="http://schemas.microsoft.com/office/powerpoint/2010/main" val="87216284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C88C-C544-43CD-B223-864B820E78F7}"/>
              </a:ext>
            </a:extLst>
          </p:cNvPr>
          <p:cNvSpPr>
            <a:spLocks noGrp="1"/>
          </p:cNvSpPr>
          <p:nvPr>
            <p:ph type="title"/>
          </p:nvPr>
        </p:nvSpPr>
        <p:spPr/>
        <p:txBody>
          <a:bodyPr/>
          <a:lstStyle/>
          <a:p>
            <a:r>
              <a:rPr lang="en-CA"/>
              <a:t>Data Visualization</a:t>
            </a:r>
          </a:p>
        </p:txBody>
      </p:sp>
      <p:sp>
        <p:nvSpPr>
          <p:cNvPr id="3" name="Content Placeholder 2">
            <a:extLst>
              <a:ext uri="{FF2B5EF4-FFF2-40B4-BE49-F238E27FC236}">
                <a16:creationId xmlns:a16="http://schemas.microsoft.com/office/drawing/2014/main" id="{F1DE58CE-B566-473C-BAAB-B54E89B638F5}"/>
              </a:ext>
            </a:extLst>
          </p:cNvPr>
          <p:cNvSpPr>
            <a:spLocks noGrp="1"/>
          </p:cNvSpPr>
          <p:nvPr>
            <p:ph idx="1"/>
          </p:nvPr>
        </p:nvSpPr>
        <p:spPr/>
        <p:txBody>
          <a:bodyPr/>
          <a:lstStyle/>
          <a:p>
            <a:r>
              <a:rPr lang="en-CA"/>
              <a:t>There are {base} R functions to plot data, such as </a:t>
            </a:r>
            <a:r>
              <a:rPr lang="en-CA" b="1"/>
              <a:t>plot() </a:t>
            </a:r>
            <a:r>
              <a:rPr lang="en-CA"/>
              <a:t>and</a:t>
            </a:r>
            <a:r>
              <a:rPr lang="en-CA" b="1"/>
              <a:t> hist()</a:t>
            </a:r>
            <a:r>
              <a:rPr lang="en-CA"/>
              <a:t> </a:t>
            </a:r>
          </a:p>
          <a:p>
            <a:endParaRPr lang="en-CA"/>
          </a:p>
          <a:p>
            <a:r>
              <a:rPr lang="en-CA"/>
              <a:t>We will focus on </a:t>
            </a:r>
            <a:r>
              <a:rPr lang="en-CA" b="1"/>
              <a:t>ggplot2. </a:t>
            </a:r>
            <a:r>
              <a:rPr lang="en-CA"/>
              <a:t>Read this </a:t>
            </a:r>
            <a:r>
              <a:rPr lang="en-CA">
                <a:hlinkClick r:id="rId2"/>
              </a:rPr>
              <a:t>tutorial/book </a:t>
            </a:r>
            <a:r>
              <a:rPr lang="en-CA"/>
              <a:t>for an in-depth intro. </a:t>
            </a:r>
          </a:p>
          <a:p>
            <a:pPr lvl="1"/>
            <a:r>
              <a:rPr lang="en-US"/>
              <a:t>ggplot2 is based on the “Grammar of Graphics that allows you to compose graphs by combining independent components...The grammar tells us that a graphic maps the data to the aesthetic attributes (color, shape, size) of geometric objects (points, lines, bars)”</a:t>
            </a:r>
            <a:endParaRPr lang="en-CA"/>
          </a:p>
        </p:txBody>
      </p:sp>
    </p:spTree>
    <p:extLst>
      <p:ext uri="{BB962C8B-B14F-4D97-AF65-F5344CB8AC3E}">
        <p14:creationId xmlns:p14="http://schemas.microsoft.com/office/powerpoint/2010/main" val="6000037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58FE3-EF26-4560-8AEC-C29A25194A15}"/>
              </a:ext>
            </a:extLst>
          </p:cNvPr>
          <p:cNvSpPr>
            <a:spLocks noGrp="1"/>
          </p:cNvSpPr>
          <p:nvPr>
            <p:ph type="title"/>
          </p:nvPr>
        </p:nvSpPr>
        <p:spPr/>
        <p:txBody>
          <a:bodyPr/>
          <a:lstStyle/>
          <a:p>
            <a:r>
              <a:rPr lang="en-CA"/>
              <a:t>Data Visualization</a:t>
            </a:r>
          </a:p>
        </p:txBody>
      </p:sp>
      <p:sp>
        <p:nvSpPr>
          <p:cNvPr id="3" name="Content Placeholder 2">
            <a:extLst>
              <a:ext uri="{FF2B5EF4-FFF2-40B4-BE49-F238E27FC236}">
                <a16:creationId xmlns:a16="http://schemas.microsoft.com/office/drawing/2014/main" id="{1511F369-A471-4FD8-9A80-ECD9BD3F4019}"/>
              </a:ext>
            </a:extLst>
          </p:cNvPr>
          <p:cNvSpPr>
            <a:spLocks noGrp="1"/>
          </p:cNvSpPr>
          <p:nvPr>
            <p:ph idx="1"/>
          </p:nvPr>
        </p:nvSpPr>
        <p:spPr/>
        <p:txBody>
          <a:bodyPr/>
          <a:lstStyle/>
          <a:p>
            <a:r>
              <a:rPr lang="en-CA"/>
              <a:t>There are 3 main components in every ggplot2 plot.</a:t>
            </a:r>
          </a:p>
          <a:p>
            <a:pPr marL="914400" lvl="1" indent="-457200">
              <a:buAutoNum type="arabicPeriod"/>
            </a:pPr>
            <a:r>
              <a:rPr lang="en-CA"/>
              <a:t>The data</a:t>
            </a:r>
          </a:p>
          <a:p>
            <a:pPr marL="914400" lvl="1" indent="-457200">
              <a:buAutoNum type="arabicPeriod"/>
            </a:pPr>
            <a:r>
              <a:rPr lang="en-CA"/>
              <a:t>A set of aesthetic mapping</a:t>
            </a:r>
          </a:p>
          <a:p>
            <a:pPr marL="914400" lvl="1" indent="-457200">
              <a:buAutoNum type="arabicPeriod"/>
            </a:pPr>
            <a:r>
              <a:rPr lang="en-CA"/>
              <a:t>At least one layer that describes how to render each observation</a:t>
            </a:r>
          </a:p>
          <a:p>
            <a:pPr marL="0" indent="0">
              <a:buNone/>
            </a:pPr>
            <a:endParaRPr lang="en-CA" sz="2000"/>
          </a:p>
          <a:p>
            <a:r>
              <a:rPr lang="en-CA"/>
              <a:t>Common layers</a:t>
            </a:r>
          </a:p>
          <a:p>
            <a:pPr lvl="1"/>
            <a:r>
              <a:rPr lang="en-CA" err="1"/>
              <a:t>geom_line</a:t>
            </a:r>
            <a:r>
              <a:rPr lang="en-CA"/>
              <a:t>() for trend lines, time series, </a:t>
            </a:r>
            <a:r>
              <a:rPr lang="en-CA" err="1"/>
              <a:t>etc</a:t>
            </a:r>
            <a:endParaRPr lang="en-CA"/>
          </a:p>
          <a:p>
            <a:pPr lvl="1"/>
            <a:r>
              <a:rPr lang="en-CA" err="1"/>
              <a:t>geom_point</a:t>
            </a:r>
            <a:r>
              <a:rPr lang="en-CA"/>
              <a:t>() for scatter plots</a:t>
            </a:r>
          </a:p>
          <a:p>
            <a:pPr lvl="1"/>
            <a:r>
              <a:rPr lang="en-CA" err="1"/>
              <a:t>geom_boxplot</a:t>
            </a:r>
            <a:r>
              <a:rPr lang="en-CA"/>
              <a:t>() for boxplots</a:t>
            </a:r>
          </a:p>
          <a:p>
            <a:pPr lvl="1"/>
            <a:r>
              <a:rPr lang="en-CA" err="1"/>
              <a:t>geom_bar</a:t>
            </a:r>
            <a:r>
              <a:rPr lang="en-CA"/>
              <a:t>() and </a:t>
            </a:r>
            <a:r>
              <a:rPr lang="en-CA" err="1"/>
              <a:t>geom_col</a:t>
            </a:r>
            <a:r>
              <a:rPr lang="en-CA"/>
              <a:t>() for bar charts</a:t>
            </a:r>
          </a:p>
          <a:p>
            <a:pPr lvl="1"/>
            <a:r>
              <a:rPr lang="en-CA" err="1"/>
              <a:t>geom_histogram</a:t>
            </a:r>
            <a:r>
              <a:rPr lang="en-CA"/>
              <a:t>() for histograms</a:t>
            </a:r>
          </a:p>
        </p:txBody>
      </p:sp>
    </p:spTree>
    <p:extLst>
      <p:ext uri="{BB962C8B-B14F-4D97-AF65-F5344CB8AC3E}">
        <p14:creationId xmlns:p14="http://schemas.microsoft.com/office/powerpoint/2010/main" val="109610496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BA266-0267-4FF8-B5A9-A0480F4FDABD}"/>
              </a:ext>
            </a:extLst>
          </p:cNvPr>
          <p:cNvSpPr>
            <a:spLocks noGrp="1"/>
          </p:cNvSpPr>
          <p:nvPr>
            <p:ph type="title"/>
          </p:nvPr>
        </p:nvSpPr>
        <p:spPr/>
        <p:txBody>
          <a:bodyPr/>
          <a:lstStyle/>
          <a:p>
            <a:r>
              <a:rPr lang="en-CA"/>
              <a:t>Scatterplots</a:t>
            </a:r>
          </a:p>
        </p:txBody>
      </p:sp>
      <p:sp>
        <p:nvSpPr>
          <p:cNvPr id="3" name="Content Placeholder 2">
            <a:extLst>
              <a:ext uri="{FF2B5EF4-FFF2-40B4-BE49-F238E27FC236}">
                <a16:creationId xmlns:a16="http://schemas.microsoft.com/office/drawing/2014/main" id="{1AB329C1-728C-4259-9861-6C92D46E0F6C}"/>
              </a:ext>
            </a:extLst>
          </p:cNvPr>
          <p:cNvSpPr>
            <a:spLocks noGrp="1"/>
          </p:cNvSpPr>
          <p:nvPr>
            <p:ph idx="1"/>
          </p:nvPr>
        </p:nvSpPr>
        <p:spPr/>
        <p:txBody>
          <a:bodyPr/>
          <a:lstStyle/>
          <a:p>
            <a:r>
              <a:rPr lang="en-CA"/>
              <a:t>Let’s try to visualize the relationship between the </a:t>
            </a:r>
            <a:r>
              <a:rPr lang="en-CA" b="1" err="1"/>
              <a:t>gdp</a:t>
            </a:r>
            <a:r>
              <a:rPr lang="en-CA" b="1"/>
              <a:t> </a:t>
            </a:r>
            <a:r>
              <a:rPr lang="en-CA"/>
              <a:t>and </a:t>
            </a:r>
            <a:r>
              <a:rPr lang="en-CA" b="1"/>
              <a:t>emissions</a:t>
            </a:r>
            <a:r>
              <a:rPr lang="en-CA"/>
              <a:t> variables in our </a:t>
            </a:r>
            <a:r>
              <a:rPr lang="en-CA" b="1"/>
              <a:t>data</a:t>
            </a:r>
            <a:r>
              <a:rPr lang="en-CA"/>
              <a:t> </a:t>
            </a:r>
            <a:r>
              <a:rPr lang="en-CA" err="1"/>
              <a:t>data</a:t>
            </a:r>
            <a:r>
              <a:rPr lang="en-CA"/>
              <a:t> frame (Sorry, should have named the data frame differently!)</a:t>
            </a:r>
          </a:p>
          <a:p>
            <a:endParaRPr lang="en-CA"/>
          </a:p>
          <a:p>
            <a:pPr marL="514350" indent="-514350">
              <a:buAutoNum type="arabicPeriod"/>
            </a:pPr>
            <a:r>
              <a:rPr lang="en-CA"/>
              <a:t>The data = data </a:t>
            </a:r>
          </a:p>
          <a:p>
            <a:pPr marL="514350" indent="-514350">
              <a:buAutoNum type="arabicPeriod"/>
            </a:pPr>
            <a:r>
              <a:rPr lang="en-CA"/>
              <a:t>Aesthetics = </a:t>
            </a:r>
            <a:r>
              <a:rPr lang="en-CA" err="1"/>
              <a:t>gdp</a:t>
            </a:r>
            <a:r>
              <a:rPr lang="en-CA"/>
              <a:t> mapped to the x axis, emissions to the y axis</a:t>
            </a:r>
          </a:p>
          <a:p>
            <a:pPr marL="514350" indent="-514350">
              <a:buAutoNum type="arabicPeriod"/>
            </a:pPr>
            <a:r>
              <a:rPr lang="en-CA"/>
              <a:t>Layer = points or </a:t>
            </a:r>
            <a:r>
              <a:rPr lang="en-CA" err="1"/>
              <a:t>geom_point</a:t>
            </a:r>
            <a:r>
              <a:rPr lang="en-CA"/>
              <a:t>()</a:t>
            </a:r>
          </a:p>
        </p:txBody>
      </p:sp>
    </p:spTree>
    <p:extLst>
      <p:ext uri="{BB962C8B-B14F-4D97-AF65-F5344CB8AC3E}">
        <p14:creationId xmlns:p14="http://schemas.microsoft.com/office/powerpoint/2010/main" val="10302489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D5656-FD97-408C-BE00-FEDEA5A98A7B}"/>
              </a:ext>
            </a:extLst>
          </p:cNvPr>
          <p:cNvSpPr>
            <a:spLocks noGrp="1"/>
          </p:cNvSpPr>
          <p:nvPr>
            <p:ph type="title"/>
          </p:nvPr>
        </p:nvSpPr>
        <p:spPr/>
        <p:txBody>
          <a:bodyPr/>
          <a:lstStyle/>
          <a:p>
            <a:r>
              <a:rPr lang="en-CA"/>
              <a:t>Scatterplots</a:t>
            </a:r>
          </a:p>
        </p:txBody>
      </p:sp>
      <p:sp>
        <p:nvSpPr>
          <p:cNvPr id="3" name="Content Placeholder 2">
            <a:extLst>
              <a:ext uri="{FF2B5EF4-FFF2-40B4-BE49-F238E27FC236}">
                <a16:creationId xmlns:a16="http://schemas.microsoft.com/office/drawing/2014/main" id="{6E777E6C-A171-4528-95EB-5CA85EE92D1C}"/>
              </a:ext>
            </a:extLst>
          </p:cNvPr>
          <p:cNvSpPr>
            <a:spLocks noGrp="1"/>
          </p:cNvSpPr>
          <p:nvPr>
            <p:ph idx="1"/>
          </p:nvPr>
        </p:nvSpPr>
        <p:spPr/>
        <p:txBody>
          <a:bodyPr/>
          <a:lstStyle/>
          <a:p>
            <a:pPr marL="0" indent="0">
              <a:buNone/>
            </a:pPr>
            <a:r>
              <a:rPr lang="en-US" b="1">
                <a:solidFill>
                  <a:srgbClr val="17A488"/>
                </a:solidFill>
              </a:rPr>
              <a:t>options(</a:t>
            </a:r>
            <a:r>
              <a:rPr lang="en-US" b="1" err="1">
                <a:solidFill>
                  <a:srgbClr val="17A488"/>
                </a:solidFill>
              </a:rPr>
              <a:t>scipen</a:t>
            </a:r>
            <a:r>
              <a:rPr lang="en-US" b="1">
                <a:solidFill>
                  <a:srgbClr val="17A488"/>
                </a:solidFill>
              </a:rPr>
              <a:t>=99999)  </a:t>
            </a:r>
            <a:r>
              <a:rPr lang="en-US"/>
              <a:t># turn off scientific notation</a:t>
            </a:r>
          </a:p>
          <a:p>
            <a:pPr marL="0" indent="0">
              <a:buNone/>
            </a:pPr>
            <a:endParaRPr lang="en-US"/>
          </a:p>
          <a:p>
            <a:pPr marL="0" indent="0">
              <a:buNone/>
            </a:pPr>
            <a:r>
              <a:rPr lang="en-US" b="1" err="1">
                <a:solidFill>
                  <a:srgbClr val="17A488"/>
                </a:solidFill>
              </a:rPr>
              <a:t>ggplot</a:t>
            </a:r>
            <a:r>
              <a:rPr lang="en-US" b="1">
                <a:solidFill>
                  <a:srgbClr val="17A488"/>
                </a:solidFill>
              </a:rPr>
              <a:t>(data, </a:t>
            </a:r>
            <a:r>
              <a:rPr lang="en-US" b="1" err="1">
                <a:solidFill>
                  <a:srgbClr val="17A488"/>
                </a:solidFill>
              </a:rPr>
              <a:t>aes</a:t>
            </a:r>
            <a:r>
              <a:rPr lang="en-US" b="1">
                <a:solidFill>
                  <a:srgbClr val="17A488"/>
                </a:solidFill>
              </a:rPr>
              <a:t>(x = </a:t>
            </a:r>
            <a:r>
              <a:rPr lang="en-US" b="1" err="1">
                <a:solidFill>
                  <a:srgbClr val="17A488"/>
                </a:solidFill>
              </a:rPr>
              <a:t>gdp</a:t>
            </a:r>
            <a:r>
              <a:rPr lang="en-US" b="1">
                <a:solidFill>
                  <a:srgbClr val="17A488"/>
                </a:solidFill>
              </a:rPr>
              <a:t>, y = emissions)) + </a:t>
            </a:r>
          </a:p>
          <a:p>
            <a:pPr marL="0" indent="0">
              <a:buNone/>
            </a:pPr>
            <a:r>
              <a:rPr lang="en-US" b="1">
                <a:solidFill>
                  <a:srgbClr val="17A488"/>
                </a:solidFill>
              </a:rPr>
              <a:t>  </a:t>
            </a:r>
            <a:r>
              <a:rPr lang="en-US" b="1" err="1">
                <a:solidFill>
                  <a:srgbClr val="17A488"/>
                </a:solidFill>
              </a:rPr>
              <a:t>geom_point</a:t>
            </a:r>
            <a:r>
              <a:rPr lang="en-US" b="1">
                <a:solidFill>
                  <a:srgbClr val="17A488"/>
                </a:solidFill>
              </a:rPr>
              <a:t>()</a:t>
            </a:r>
          </a:p>
        </p:txBody>
      </p:sp>
    </p:spTree>
    <p:extLst>
      <p:ext uri="{BB962C8B-B14F-4D97-AF65-F5344CB8AC3E}">
        <p14:creationId xmlns:p14="http://schemas.microsoft.com/office/powerpoint/2010/main" val="294066809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5CDE-3545-4FD1-BAFA-56E506F49CC1}"/>
              </a:ext>
            </a:extLst>
          </p:cNvPr>
          <p:cNvSpPr>
            <a:spLocks noGrp="1"/>
          </p:cNvSpPr>
          <p:nvPr>
            <p:ph type="title"/>
          </p:nvPr>
        </p:nvSpPr>
        <p:spPr/>
        <p:txBody>
          <a:bodyPr/>
          <a:lstStyle/>
          <a:p>
            <a:r>
              <a:rPr lang="en-CA"/>
              <a:t>Scatterplots</a:t>
            </a:r>
          </a:p>
        </p:txBody>
      </p:sp>
      <p:pic>
        <p:nvPicPr>
          <p:cNvPr id="5" name="Content Placeholder 4">
            <a:extLst>
              <a:ext uri="{FF2B5EF4-FFF2-40B4-BE49-F238E27FC236}">
                <a16:creationId xmlns:a16="http://schemas.microsoft.com/office/drawing/2014/main" id="{7B641FC8-64D2-4253-89BB-2BF4B40BDFF1}"/>
              </a:ext>
            </a:extLst>
          </p:cNvPr>
          <p:cNvPicPr>
            <a:picLocks noGrp="1" noChangeAspect="1"/>
          </p:cNvPicPr>
          <p:nvPr>
            <p:ph idx="1"/>
          </p:nvPr>
        </p:nvPicPr>
        <p:blipFill>
          <a:blip r:embed="rId2"/>
          <a:stretch>
            <a:fillRect/>
          </a:stretch>
        </p:blipFill>
        <p:spPr>
          <a:xfrm>
            <a:off x="2449984" y="1832610"/>
            <a:ext cx="4523097" cy="4050030"/>
          </a:xfrm>
          <a:prstGeom prst="rect">
            <a:avLst/>
          </a:prstGeom>
        </p:spPr>
      </p:pic>
      <p:sp>
        <p:nvSpPr>
          <p:cNvPr id="4" name="AutoShape 2" descr="http://127.0.0.1:12801/graphics/b65458f2-24fc-4db5-9a2d-be5493e10b0a.png">
            <a:extLst>
              <a:ext uri="{FF2B5EF4-FFF2-40B4-BE49-F238E27FC236}">
                <a16:creationId xmlns:a16="http://schemas.microsoft.com/office/drawing/2014/main" id="{2008495E-F24F-4123-9558-6A941B00E8D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A"/>
          </a:p>
        </p:txBody>
      </p:sp>
      <p:pic>
        <p:nvPicPr>
          <p:cNvPr id="7" name="Picture 6">
            <a:extLst>
              <a:ext uri="{FF2B5EF4-FFF2-40B4-BE49-F238E27FC236}">
                <a16:creationId xmlns:a16="http://schemas.microsoft.com/office/drawing/2014/main" id="{51D51731-DFA0-4F3F-9159-990DC546369E}"/>
              </a:ext>
            </a:extLst>
          </p:cNvPr>
          <p:cNvPicPr>
            <a:picLocks noChangeAspect="1"/>
          </p:cNvPicPr>
          <p:nvPr/>
        </p:nvPicPr>
        <p:blipFill>
          <a:blip r:embed="rId3"/>
          <a:stretch>
            <a:fillRect/>
          </a:stretch>
        </p:blipFill>
        <p:spPr>
          <a:xfrm>
            <a:off x="7159144" y="1832610"/>
            <a:ext cx="4535264" cy="4050030"/>
          </a:xfrm>
          <a:prstGeom prst="rect">
            <a:avLst/>
          </a:prstGeom>
        </p:spPr>
      </p:pic>
    </p:spTree>
    <p:extLst>
      <p:ext uri="{BB962C8B-B14F-4D97-AF65-F5344CB8AC3E}">
        <p14:creationId xmlns:p14="http://schemas.microsoft.com/office/powerpoint/2010/main" val="3102881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BAE93-8188-4D50-8CEE-66CF80A1A77A}"/>
              </a:ext>
            </a:extLst>
          </p:cNvPr>
          <p:cNvSpPr>
            <a:spLocks noGrp="1"/>
          </p:cNvSpPr>
          <p:nvPr>
            <p:ph type="title"/>
          </p:nvPr>
        </p:nvSpPr>
        <p:spPr/>
        <p:txBody>
          <a:bodyPr/>
          <a:lstStyle/>
          <a:p>
            <a:r>
              <a:rPr lang="en-CA"/>
              <a:t>Scatterplots</a:t>
            </a:r>
          </a:p>
        </p:txBody>
      </p:sp>
      <p:sp>
        <p:nvSpPr>
          <p:cNvPr id="3" name="Content Placeholder 2">
            <a:extLst>
              <a:ext uri="{FF2B5EF4-FFF2-40B4-BE49-F238E27FC236}">
                <a16:creationId xmlns:a16="http://schemas.microsoft.com/office/drawing/2014/main" id="{4ADC538A-CF66-4CC7-8371-9F77EE745C4A}"/>
              </a:ext>
            </a:extLst>
          </p:cNvPr>
          <p:cNvSpPr>
            <a:spLocks noGrp="1"/>
          </p:cNvSpPr>
          <p:nvPr>
            <p:ph idx="1"/>
          </p:nvPr>
        </p:nvSpPr>
        <p:spPr/>
        <p:txBody>
          <a:bodyPr/>
          <a:lstStyle/>
          <a:p>
            <a:pPr marL="0" indent="0">
              <a:buNone/>
            </a:pPr>
            <a:r>
              <a:rPr lang="en-CA" b="1" err="1">
                <a:solidFill>
                  <a:srgbClr val="17A488"/>
                </a:solidFill>
              </a:rPr>
              <a:t>ggplot</a:t>
            </a:r>
            <a:r>
              <a:rPr lang="en-CA" b="1">
                <a:solidFill>
                  <a:srgbClr val="17A488"/>
                </a:solidFill>
              </a:rPr>
              <a:t>(data, </a:t>
            </a:r>
            <a:r>
              <a:rPr lang="en-CA" b="1" err="1">
                <a:solidFill>
                  <a:srgbClr val="17A488"/>
                </a:solidFill>
              </a:rPr>
              <a:t>aes</a:t>
            </a:r>
            <a:r>
              <a:rPr lang="en-CA" b="1">
                <a:solidFill>
                  <a:srgbClr val="17A488"/>
                </a:solidFill>
              </a:rPr>
              <a:t>(</a:t>
            </a:r>
            <a:r>
              <a:rPr lang="en-CA" b="1">
                <a:solidFill>
                  <a:srgbClr val="002047"/>
                </a:solidFill>
              </a:rPr>
              <a:t>x = </a:t>
            </a:r>
            <a:r>
              <a:rPr lang="en-CA" b="1">
                <a:solidFill>
                  <a:srgbClr val="17A488"/>
                </a:solidFill>
              </a:rPr>
              <a:t>log(</a:t>
            </a:r>
            <a:r>
              <a:rPr lang="en-CA" b="1" err="1">
                <a:solidFill>
                  <a:srgbClr val="17A488"/>
                </a:solidFill>
              </a:rPr>
              <a:t>gdp</a:t>
            </a:r>
            <a:r>
              <a:rPr lang="en-CA" b="1">
                <a:solidFill>
                  <a:srgbClr val="17A488"/>
                </a:solidFill>
              </a:rPr>
              <a:t>), </a:t>
            </a:r>
            <a:r>
              <a:rPr lang="en-CA" b="1">
                <a:solidFill>
                  <a:srgbClr val="002047"/>
                </a:solidFill>
              </a:rPr>
              <a:t>y = </a:t>
            </a:r>
            <a:r>
              <a:rPr lang="en-CA" b="1">
                <a:solidFill>
                  <a:srgbClr val="17A488"/>
                </a:solidFill>
              </a:rPr>
              <a:t>log(emissions))) + </a:t>
            </a:r>
          </a:p>
          <a:p>
            <a:pPr marL="0" indent="0">
              <a:buNone/>
            </a:pPr>
            <a:r>
              <a:rPr lang="en-CA" b="1">
                <a:solidFill>
                  <a:srgbClr val="17A488"/>
                </a:solidFill>
              </a:rPr>
              <a:t>  </a:t>
            </a:r>
            <a:r>
              <a:rPr lang="en-CA" b="1" err="1">
                <a:solidFill>
                  <a:srgbClr val="17A488"/>
                </a:solidFill>
              </a:rPr>
              <a:t>geom_point</a:t>
            </a:r>
            <a:r>
              <a:rPr lang="en-CA" b="1">
                <a:solidFill>
                  <a:srgbClr val="17A488"/>
                </a:solidFill>
              </a:rPr>
              <a:t>()</a:t>
            </a:r>
          </a:p>
          <a:p>
            <a:pPr marL="0" indent="0">
              <a:buNone/>
            </a:pPr>
            <a:endParaRPr lang="en-CA" sz="2000" b="1">
              <a:solidFill>
                <a:srgbClr val="17A488"/>
              </a:solidFill>
            </a:endParaRPr>
          </a:p>
          <a:p>
            <a:r>
              <a:rPr lang="en-CA">
                <a:solidFill>
                  <a:srgbClr val="002047"/>
                </a:solidFill>
              </a:rPr>
              <a:t>The data and aesthetic are inside the </a:t>
            </a:r>
            <a:r>
              <a:rPr lang="en-CA" err="1">
                <a:solidFill>
                  <a:srgbClr val="002047"/>
                </a:solidFill>
              </a:rPr>
              <a:t>ggplot</a:t>
            </a:r>
            <a:r>
              <a:rPr lang="en-CA">
                <a:solidFill>
                  <a:srgbClr val="002047"/>
                </a:solidFill>
              </a:rPr>
              <a:t>() function. The layer is added with a +. </a:t>
            </a:r>
          </a:p>
          <a:p>
            <a:pPr marL="0" indent="0">
              <a:buNone/>
            </a:pPr>
            <a:endParaRPr lang="en-CA" sz="2000">
              <a:solidFill>
                <a:srgbClr val="002047"/>
              </a:solidFill>
            </a:endParaRPr>
          </a:p>
          <a:p>
            <a:r>
              <a:rPr lang="en-CA">
                <a:solidFill>
                  <a:srgbClr val="002047"/>
                </a:solidFill>
              </a:rPr>
              <a:t>Since most maps plots a variable to x and y, first two arguments in </a:t>
            </a:r>
            <a:r>
              <a:rPr lang="en-CA" err="1">
                <a:solidFill>
                  <a:srgbClr val="002047"/>
                </a:solidFill>
              </a:rPr>
              <a:t>aes</a:t>
            </a:r>
            <a:r>
              <a:rPr lang="en-CA">
                <a:solidFill>
                  <a:srgbClr val="002047"/>
                </a:solidFill>
              </a:rPr>
              <a:t>() will be mapped to x and y. </a:t>
            </a:r>
          </a:p>
          <a:p>
            <a:pPr marL="0" indent="0">
              <a:buNone/>
            </a:pPr>
            <a:endParaRPr lang="en-CA" sz="2000">
              <a:solidFill>
                <a:srgbClr val="002047"/>
              </a:solidFill>
            </a:endParaRPr>
          </a:p>
          <a:p>
            <a:pPr marL="0" indent="0">
              <a:buNone/>
            </a:pPr>
            <a:r>
              <a:rPr lang="en-CA" b="1" err="1">
                <a:solidFill>
                  <a:srgbClr val="17A488"/>
                </a:solidFill>
              </a:rPr>
              <a:t>ggplot</a:t>
            </a:r>
            <a:r>
              <a:rPr lang="en-CA" b="1">
                <a:solidFill>
                  <a:srgbClr val="17A488"/>
                </a:solidFill>
              </a:rPr>
              <a:t>(data, </a:t>
            </a:r>
            <a:r>
              <a:rPr lang="en-CA" b="1" err="1">
                <a:solidFill>
                  <a:srgbClr val="17A488"/>
                </a:solidFill>
              </a:rPr>
              <a:t>aes</a:t>
            </a:r>
            <a:r>
              <a:rPr lang="en-CA" b="1">
                <a:solidFill>
                  <a:srgbClr val="17A488"/>
                </a:solidFill>
              </a:rPr>
              <a:t>(log(</a:t>
            </a:r>
            <a:r>
              <a:rPr lang="en-CA" b="1" err="1">
                <a:solidFill>
                  <a:srgbClr val="17A488"/>
                </a:solidFill>
              </a:rPr>
              <a:t>gdp</a:t>
            </a:r>
            <a:r>
              <a:rPr lang="en-CA" b="1">
                <a:solidFill>
                  <a:srgbClr val="17A488"/>
                </a:solidFill>
              </a:rPr>
              <a:t>), log(emissions))) + </a:t>
            </a:r>
          </a:p>
          <a:p>
            <a:pPr marL="0" indent="0">
              <a:buNone/>
            </a:pPr>
            <a:r>
              <a:rPr lang="en-CA" b="1">
                <a:solidFill>
                  <a:srgbClr val="17A488"/>
                </a:solidFill>
              </a:rPr>
              <a:t>  </a:t>
            </a:r>
            <a:r>
              <a:rPr lang="en-CA" b="1" err="1">
                <a:solidFill>
                  <a:srgbClr val="17A488"/>
                </a:solidFill>
              </a:rPr>
              <a:t>geom_point</a:t>
            </a:r>
            <a:r>
              <a:rPr lang="en-CA" b="1">
                <a:solidFill>
                  <a:srgbClr val="17A488"/>
                </a:solidFill>
              </a:rPr>
              <a:t>()</a:t>
            </a:r>
          </a:p>
        </p:txBody>
      </p:sp>
    </p:spTree>
    <p:extLst>
      <p:ext uri="{BB962C8B-B14F-4D97-AF65-F5344CB8AC3E}">
        <p14:creationId xmlns:p14="http://schemas.microsoft.com/office/powerpoint/2010/main" val="392020276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8E49-4DC3-4AB0-B076-5799F860C62E}"/>
              </a:ext>
            </a:extLst>
          </p:cNvPr>
          <p:cNvSpPr>
            <a:spLocks noGrp="1"/>
          </p:cNvSpPr>
          <p:nvPr>
            <p:ph type="title"/>
          </p:nvPr>
        </p:nvSpPr>
        <p:spPr/>
        <p:txBody>
          <a:bodyPr/>
          <a:lstStyle/>
          <a:p>
            <a:r>
              <a:rPr lang="en-CA"/>
              <a:t>Scatterplots</a:t>
            </a:r>
          </a:p>
        </p:txBody>
      </p:sp>
      <p:sp>
        <p:nvSpPr>
          <p:cNvPr id="3" name="Content Placeholder 2">
            <a:extLst>
              <a:ext uri="{FF2B5EF4-FFF2-40B4-BE49-F238E27FC236}">
                <a16:creationId xmlns:a16="http://schemas.microsoft.com/office/drawing/2014/main" id="{D538BB8A-43FF-4334-AC11-7C129C74069C}"/>
              </a:ext>
            </a:extLst>
          </p:cNvPr>
          <p:cNvSpPr>
            <a:spLocks noGrp="1"/>
          </p:cNvSpPr>
          <p:nvPr>
            <p:ph idx="1"/>
          </p:nvPr>
        </p:nvSpPr>
        <p:spPr/>
        <p:txBody>
          <a:bodyPr/>
          <a:lstStyle/>
          <a:p>
            <a:r>
              <a:rPr lang="en-CA"/>
              <a:t>We can also plot another variable to our plot by using other aesthetics such as color, shape, and size. </a:t>
            </a:r>
          </a:p>
          <a:p>
            <a:endParaRPr lang="en-CA"/>
          </a:p>
          <a:p>
            <a:r>
              <a:rPr lang="en-CA"/>
              <a:t>This code changes the color of the point based on the country’s region. </a:t>
            </a:r>
          </a:p>
          <a:p>
            <a:endParaRPr lang="en-CA"/>
          </a:p>
          <a:p>
            <a:pPr marL="0" indent="0">
              <a:buNone/>
            </a:pPr>
            <a:endParaRPr lang="en-CA"/>
          </a:p>
        </p:txBody>
      </p:sp>
    </p:spTree>
    <p:extLst>
      <p:ext uri="{BB962C8B-B14F-4D97-AF65-F5344CB8AC3E}">
        <p14:creationId xmlns:p14="http://schemas.microsoft.com/office/powerpoint/2010/main" val="24354837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41FCA-607C-4800-B35A-D53C6206A455}"/>
              </a:ext>
            </a:extLst>
          </p:cNvPr>
          <p:cNvSpPr>
            <a:spLocks noGrp="1"/>
          </p:cNvSpPr>
          <p:nvPr>
            <p:ph type="title"/>
          </p:nvPr>
        </p:nvSpPr>
        <p:spPr/>
        <p:txBody>
          <a:bodyPr/>
          <a:lstStyle/>
          <a:p>
            <a:r>
              <a:rPr lang="en-CA"/>
              <a:t>Scatterplots</a:t>
            </a:r>
          </a:p>
        </p:txBody>
      </p:sp>
      <p:sp>
        <p:nvSpPr>
          <p:cNvPr id="3" name="Content Placeholder 2">
            <a:extLst>
              <a:ext uri="{FF2B5EF4-FFF2-40B4-BE49-F238E27FC236}">
                <a16:creationId xmlns:a16="http://schemas.microsoft.com/office/drawing/2014/main" id="{F491AABE-BB5F-425E-A650-D5DCAAF3405E}"/>
              </a:ext>
            </a:extLst>
          </p:cNvPr>
          <p:cNvSpPr>
            <a:spLocks noGrp="1"/>
          </p:cNvSpPr>
          <p:nvPr>
            <p:ph idx="1"/>
          </p:nvPr>
        </p:nvSpPr>
        <p:spPr/>
        <p:txBody>
          <a:bodyPr/>
          <a:lstStyle/>
          <a:p>
            <a:pPr marL="0" indent="0">
              <a:buNone/>
            </a:pPr>
            <a:r>
              <a:rPr lang="en-CA" b="1" err="1">
                <a:solidFill>
                  <a:srgbClr val="17A488"/>
                </a:solidFill>
              </a:rPr>
              <a:t>ggplot</a:t>
            </a:r>
            <a:r>
              <a:rPr lang="en-CA" b="1">
                <a:solidFill>
                  <a:srgbClr val="17A488"/>
                </a:solidFill>
              </a:rPr>
              <a:t>(data, </a:t>
            </a:r>
            <a:r>
              <a:rPr lang="en-CA" b="1" err="1">
                <a:solidFill>
                  <a:srgbClr val="17A488"/>
                </a:solidFill>
              </a:rPr>
              <a:t>aes</a:t>
            </a:r>
            <a:r>
              <a:rPr lang="en-CA" b="1">
                <a:solidFill>
                  <a:srgbClr val="17A488"/>
                </a:solidFill>
              </a:rPr>
              <a:t>(log(</a:t>
            </a:r>
            <a:r>
              <a:rPr lang="en-CA" b="1" err="1">
                <a:solidFill>
                  <a:srgbClr val="17A488"/>
                </a:solidFill>
              </a:rPr>
              <a:t>gdp</a:t>
            </a:r>
            <a:r>
              <a:rPr lang="en-CA" b="1">
                <a:solidFill>
                  <a:srgbClr val="17A488"/>
                </a:solidFill>
              </a:rPr>
              <a:t>), log(emissions), color = region)) + </a:t>
            </a:r>
          </a:p>
          <a:p>
            <a:pPr marL="0" indent="0">
              <a:buNone/>
            </a:pPr>
            <a:r>
              <a:rPr lang="en-CA" b="1">
                <a:solidFill>
                  <a:srgbClr val="17A488"/>
                </a:solidFill>
              </a:rPr>
              <a:t>  </a:t>
            </a:r>
            <a:r>
              <a:rPr lang="en-CA" b="1" err="1">
                <a:solidFill>
                  <a:srgbClr val="17A488"/>
                </a:solidFill>
              </a:rPr>
              <a:t>geom_point</a:t>
            </a:r>
            <a:r>
              <a:rPr lang="en-CA" b="1">
                <a:solidFill>
                  <a:srgbClr val="17A488"/>
                </a:solidFill>
              </a:rPr>
              <a:t>()</a:t>
            </a:r>
          </a:p>
        </p:txBody>
      </p:sp>
      <p:pic>
        <p:nvPicPr>
          <p:cNvPr id="4" name="Picture 3">
            <a:extLst>
              <a:ext uri="{FF2B5EF4-FFF2-40B4-BE49-F238E27FC236}">
                <a16:creationId xmlns:a16="http://schemas.microsoft.com/office/drawing/2014/main" id="{6A7B1EF7-E5D9-44E5-A188-9C735E6189BB}"/>
              </a:ext>
            </a:extLst>
          </p:cNvPr>
          <p:cNvPicPr>
            <a:picLocks noChangeAspect="1"/>
          </p:cNvPicPr>
          <p:nvPr/>
        </p:nvPicPr>
        <p:blipFill>
          <a:blip r:embed="rId2"/>
          <a:stretch>
            <a:fillRect/>
          </a:stretch>
        </p:blipFill>
        <p:spPr>
          <a:xfrm>
            <a:off x="7137550" y="2362200"/>
            <a:ext cx="5054450" cy="4495800"/>
          </a:xfrm>
          <a:prstGeom prst="rect">
            <a:avLst/>
          </a:prstGeom>
        </p:spPr>
      </p:pic>
    </p:spTree>
    <p:extLst>
      <p:ext uri="{BB962C8B-B14F-4D97-AF65-F5344CB8AC3E}">
        <p14:creationId xmlns:p14="http://schemas.microsoft.com/office/powerpoint/2010/main" val="36695682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BF7A1-49C6-4E4E-B91F-346A548F1CD5}"/>
              </a:ext>
            </a:extLst>
          </p:cNvPr>
          <p:cNvSpPr>
            <a:spLocks noGrp="1"/>
          </p:cNvSpPr>
          <p:nvPr>
            <p:ph type="title"/>
          </p:nvPr>
        </p:nvSpPr>
        <p:spPr/>
        <p:txBody>
          <a:bodyPr/>
          <a:lstStyle/>
          <a:p>
            <a:r>
              <a:rPr lang="en-CA"/>
              <a:t>Scatterplots</a:t>
            </a:r>
          </a:p>
        </p:txBody>
      </p:sp>
      <p:sp>
        <p:nvSpPr>
          <p:cNvPr id="3" name="Content Placeholder 2">
            <a:extLst>
              <a:ext uri="{FF2B5EF4-FFF2-40B4-BE49-F238E27FC236}">
                <a16:creationId xmlns:a16="http://schemas.microsoft.com/office/drawing/2014/main" id="{7F74A12A-7167-476C-B249-BBB346B36B5E}"/>
              </a:ext>
            </a:extLst>
          </p:cNvPr>
          <p:cNvSpPr>
            <a:spLocks noGrp="1"/>
          </p:cNvSpPr>
          <p:nvPr>
            <p:ph idx="1"/>
          </p:nvPr>
        </p:nvSpPr>
        <p:spPr/>
        <p:txBody>
          <a:bodyPr/>
          <a:lstStyle/>
          <a:p>
            <a:r>
              <a:rPr lang="en-CA"/>
              <a:t>We can also use the pipe operator with ggplot2. This method is useful if you want to make changes to the data (e.g. filter or mutate) before plotting. </a:t>
            </a:r>
          </a:p>
          <a:p>
            <a:endParaRPr lang="en-CA"/>
          </a:p>
          <a:p>
            <a:r>
              <a:rPr lang="en-CA"/>
              <a:t>Let’s calculate the average emissions and average GDP per country. Then plot it. </a:t>
            </a:r>
          </a:p>
          <a:p>
            <a:endParaRPr lang="en-CA"/>
          </a:p>
          <a:p>
            <a:r>
              <a:rPr lang="en-CA"/>
              <a:t>This will be my “base” graph so I will assign the plot to object </a:t>
            </a:r>
            <a:r>
              <a:rPr lang="en-CA" b="1"/>
              <a:t>p</a:t>
            </a:r>
            <a:r>
              <a:rPr lang="en-CA"/>
              <a:t>. I can add more layers to </a:t>
            </a:r>
            <a:r>
              <a:rPr lang="en-CA" b="1"/>
              <a:t>p </a:t>
            </a:r>
            <a:r>
              <a:rPr lang="en-CA"/>
              <a:t>later on. </a:t>
            </a:r>
          </a:p>
        </p:txBody>
      </p:sp>
    </p:spTree>
    <p:extLst>
      <p:ext uri="{BB962C8B-B14F-4D97-AF65-F5344CB8AC3E}">
        <p14:creationId xmlns:p14="http://schemas.microsoft.com/office/powerpoint/2010/main" val="26989853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32E2F-BF45-4C7C-997B-8DAE4CA3BE24}"/>
              </a:ext>
            </a:extLst>
          </p:cNvPr>
          <p:cNvSpPr>
            <a:spLocks noGrp="1"/>
          </p:cNvSpPr>
          <p:nvPr>
            <p:ph type="title"/>
          </p:nvPr>
        </p:nvSpPr>
        <p:spPr/>
        <p:txBody>
          <a:bodyPr/>
          <a:lstStyle/>
          <a:p>
            <a:r>
              <a:rPr lang="en-CA"/>
              <a:t>Scatterplots</a:t>
            </a:r>
          </a:p>
        </p:txBody>
      </p:sp>
      <p:sp>
        <p:nvSpPr>
          <p:cNvPr id="3" name="Content Placeholder 2">
            <a:extLst>
              <a:ext uri="{FF2B5EF4-FFF2-40B4-BE49-F238E27FC236}">
                <a16:creationId xmlns:a16="http://schemas.microsoft.com/office/drawing/2014/main" id="{98B37173-89E6-4DF1-97E6-402BC4BEFB0F}"/>
              </a:ext>
            </a:extLst>
          </p:cNvPr>
          <p:cNvSpPr>
            <a:spLocks noGrp="1"/>
          </p:cNvSpPr>
          <p:nvPr>
            <p:ph idx="1"/>
          </p:nvPr>
        </p:nvSpPr>
        <p:spPr/>
        <p:txBody>
          <a:bodyPr/>
          <a:lstStyle/>
          <a:p>
            <a:pPr marL="0" indent="0">
              <a:buNone/>
            </a:pPr>
            <a:r>
              <a:rPr lang="en-CA" b="1">
                <a:solidFill>
                  <a:srgbClr val="17A488"/>
                </a:solidFill>
              </a:rPr>
              <a:t>p &lt;- data %&gt;% </a:t>
            </a:r>
          </a:p>
          <a:p>
            <a:pPr marL="0" indent="0">
              <a:buNone/>
            </a:pPr>
            <a:r>
              <a:rPr lang="en-CA" b="1">
                <a:solidFill>
                  <a:srgbClr val="17A488"/>
                </a:solidFill>
              </a:rPr>
              <a:t>  </a:t>
            </a:r>
            <a:r>
              <a:rPr lang="en-CA" b="1" err="1">
                <a:solidFill>
                  <a:srgbClr val="17A488"/>
                </a:solidFill>
              </a:rPr>
              <a:t>group_by</a:t>
            </a:r>
            <a:r>
              <a:rPr lang="en-CA" b="1">
                <a:solidFill>
                  <a:srgbClr val="17A488"/>
                </a:solidFill>
              </a:rPr>
              <a:t>(country) %&gt;%</a:t>
            </a:r>
          </a:p>
          <a:p>
            <a:pPr marL="0" indent="0">
              <a:buNone/>
            </a:pPr>
            <a:r>
              <a:rPr lang="en-CA" b="1">
                <a:solidFill>
                  <a:srgbClr val="17A488"/>
                </a:solidFill>
              </a:rPr>
              <a:t>  mutate(</a:t>
            </a:r>
            <a:r>
              <a:rPr lang="en-CA" b="1" err="1">
                <a:solidFill>
                  <a:srgbClr val="17A488"/>
                </a:solidFill>
              </a:rPr>
              <a:t>avg_emissions</a:t>
            </a:r>
            <a:r>
              <a:rPr lang="en-CA" b="1">
                <a:solidFill>
                  <a:srgbClr val="17A488"/>
                </a:solidFill>
              </a:rPr>
              <a:t> = mean(emissions, na.rm = T),</a:t>
            </a:r>
          </a:p>
          <a:p>
            <a:pPr marL="0" indent="0">
              <a:buNone/>
            </a:pPr>
            <a:r>
              <a:rPr lang="en-CA" b="1">
                <a:solidFill>
                  <a:srgbClr val="17A488"/>
                </a:solidFill>
              </a:rPr>
              <a:t>         </a:t>
            </a:r>
            <a:r>
              <a:rPr lang="en-CA" b="1" err="1">
                <a:solidFill>
                  <a:srgbClr val="17A488"/>
                </a:solidFill>
              </a:rPr>
              <a:t>avg_gdp</a:t>
            </a:r>
            <a:r>
              <a:rPr lang="en-CA" b="1">
                <a:solidFill>
                  <a:srgbClr val="17A488"/>
                </a:solidFill>
              </a:rPr>
              <a:t> = mean(</a:t>
            </a:r>
            <a:r>
              <a:rPr lang="en-CA" b="1" err="1">
                <a:solidFill>
                  <a:srgbClr val="17A488"/>
                </a:solidFill>
              </a:rPr>
              <a:t>gdp</a:t>
            </a:r>
            <a:r>
              <a:rPr lang="en-CA" b="1">
                <a:solidFill>
                  <a:srgbClr val="17A488"/>
                </a:solidFill>
              </a:rPr>
              <a:t>, na.rm = T)) %&gt;%</a:t>
            </a:r>
          </a:p>
          <a:p>
            <a:pPr marL="0" indent="0">
              <a:buNone/>
            </a:pPr>
            <a:r>
              <a:rPr lang="en-CA" b="1">
                <a:solidFill>
                  <a:srgbClr val="17A488"/>
                </a:solidFill>
              </a:rPr>
              <a:t>  </a:t>
            </a:r>
            <a:r>
              <a:rPr lang="en-CA" b="1" err="1">
                <a:solidFill>
                  <a:srgbClr val="17A488"/>
                </a:solidFill>
              </a:rPr>
              <a:t>ggplot</a:t>
            </a:r>
            <a:r>
              <a:rPr lang="en-CA" b="1">
                <a:solidFill>
                  <a:srgbClr val="17A488"/>
                </a:solidFill>
              </a:rPr>
              <a:t>(</a:t>
            </a:r>
            <a:r>
              <a:rPr lang="en-CA" b="1" err="1">
                <a:solidFill>
                  <a:srgbClr val="17A488"/>
                </a:solidFill>
              </a:rPr>
              <a:t>aes</a:t>
            </a:r>
            <a:r>
              <a:rPr lang="en-CA" b="1">
                <a:solidFill>
                  <a:srgbClr val="17A488"/>
                </a:solidFill>
              </a:rPr>
              <a:t>(log(</a:t>
            </a:r>
            <a:r>
              <a:rPr lang="en-CA" b="1" err="1">
                <a:solidFill>
                  <a:srgbClr val="17A488"/>
                </a:solidFill>
              </a:rPr>
              <a:t>avg_gdp</a:t>
            </a:r>
            <a:r>
              <a:rPr lang="en-CA" b="1">
                <a:solidFill>
                  <a:srgbClr val="17A488"/>
                </a:solidFill>
              </a:rPr>
              <a:t>), log(</a:t>
            </a:r>
            <a:r>
              <a:rPr lang="en-CA" b="1" err="1">
                <a:solidFill>
                  <a:srgbClr val="17A488"/>
                </a:solidFill>
              </a:rPr>
              <a:t>avg_emissions</a:t>
            </a:r>
            <a:r>
              <a:rPr lang="en-CA" b="1">
                <a:solidFill>
                  <a:srgbClr val="17A488"/>
                </a:solidFill>
              </a:rPr>
              <a:t>))) +</a:t>
            </a:r>
          </a:p>
          <a:p>
            <a:pPr marL="0" indent="0">
              <a:buNone/>
            </a:pPr>
            <a:r>
              <a:rPr lang="en-CA" b="1">
                <a:solidFill>
                  <a:srgbClr val="17A488"/>
                </a:solidFill>
              </a:rPr>
              <a:t>  </a:t>
            </a:r>
            <a:r>
              <a:rPr lang="en-CA" b="1" err="1">
                <a:solidFill>
                  <a:srgbClr val="17A488"/>
                </a:solidFill>
              </a:rPr>
              <a:t>geom_point</a:t>
            </a:r>
            <a:r>
              <a:rPr lang="en-CA" b="1">
                <a:solidFill>
                  <a:srgbClr val="17A488"/>
                </a:solidFill>
              </a:rPr>
              <a:t>()</a:t>
            </a:r>
          </a:p>
          <a:p>
            <a:pPr marL="0" indent="0">
              <a:buNone/>
            </a:pPr>
            <a:endParaRPr lang="en-CA" b="1">
              <a:solidFill>
                <a:srgbClr val="17A488"/>
              </a:solidFill>
            </a:endParaRPr>
          </a:p>
          <a:p>
            <a:pPr marL="0" indent="0">
              <a:buNone/>
            </a:pPr>
            <a:r>
              <a:rPr lang="en-CA" b="1">
                <a:solidFill>
                  <a:srgbClr val="17A488"/>
                </a:solidFill>
              </a:rPr>
              <a:t>p</a:t>
            </a:r>
          </a:p>
        </p:txBody>
      </p:sp>
    </p:spTree>
    <p:extLst>
      <p:ext uri="{BB962C8B-B14F-4D97-AF65-F5344CB8AC3E}">
        <p14:creationId xmlns:p14="http://schemas.microsoft.com/office/powerpoint/2010/main" val="815496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CFD81-D0CB-4EDB-A40D-C952F77BDF3E}"/>
              </a:ext>
            </a:extLst>
          </p:cNvPr>
          <p:cNvSpPr>
            <a:spLocks noGrp="1"/>
          </p:cNvSpPr>
          <p:nvPr>
            <p:ph type="title"/>
          </p:nvPr>
        </p:nvSpPr>
        <p:spPr/>
        <p:txBody>
          <a:bodyPr/>
          <a:lstStyle/>
          <a:p>
            <a:r>
              <a:rPr lang="en-CA"/>
              <a:t>Creating a new project</a:t>
            </a:r>
          </a:p>
        </p:txBody>
      </p:sp>
      <p:sp>
        <p:nvSpPr>
          <p:cNvPr id="3" name="Content Placeholder 2">
            <a:extLst>
              <a:ext uri="{FF2B5EF4-FFF2-40B4-BE49-F238E27FC236}">
                <a16:creationId xmlns:a16="http://schemas.microsoft.com/office/drawing/2014/main" id="{EFE41784-DFA2-4FBA-AF00-1EE9080CD801}"/>
              </a:ext>
            </a:extLst>
          </p:cNvPr>
          <p:cNvSpPr>
            <a:spLocks noGrp="1"/>
          </p:cNvSpPr>
          <p:nvPr>
            <p:ph idx="1"/>
          </p:nvPr>
        </p:nvSpPr>
        <p:spPr/>
        <p:txBody>
          <a:bodyPr/>
          <a:lstStyle/>
          <a:p>
            <a:r>
              <a:rPr lang="en-CA"/>
              <a:t>Under </a:t>
            </a:r>
            <a:r>
              <a:rPr lang="en-CA" i="1"/>
              <a:t>File</a:t>
            </a:r>
            <a:r>
              <a:rPr lang="en-CA"/>
              <a:t> </a:t>
            </a:r>
            <a:r>
              <a:rPr lang="en-CA">
                <a:latin typeface="+mn-lt"/>
              </a:rPr>
              <a:t>-&gt; </a:t>
            </a:r>
            <a:r>
              <a:rPr lang="en-CA" i="1"/>
              <a:t>New Project </a:t>
            </a:r>
            <a:r>
              <a:rPr lang="en-CA">
                <a:latin typeface="+mn-lt"/>
              </a:rPr>
              <a:t>-&gt;</a:t>
            </a:r>
            <a:r>
              <a:rPr lang="en-CA"/>
              <a:t> </a:t>
            </a:r>
            <a:r>
              <a:rPr lang="en-CA" i="1"/>
              <a:t>New Directory </a:t>
            </a:r>
            <a:r>
              <a:rPr lang="en-CA">
                <a:latin typeface="+mn-lt"/>
              </a:rPr>
              <a:t>-&gt;</a:t>
            </a:r>
            <a:r>
              <a:rPr lang="en-CA"/>
              <a:t> New Project</a:t>
            </a:r>
          </a:p>
          <a:p>
            <a:pPr marL="0" indent="0">
              <a:buNone/>
            </a:pPr>
            <a:endParaRPr lang="en-CA"/>
          </a:p>
          <a:p>
            <a:r>
              <a:rPr lang="en-CA"/>
              <a:t>Enter a name for this folder (“r-bootcamp”) and choose a convenient location. </a:t>
            </a:r>
          </a:p>
          <a:p>
            <a:pPr lvl="1"/>
            <a:r>
              <a:rPr lang="en-CA"/>
              <a:t>This folder will be your working directory for the rest of the bootcamp.</a:t>
            </a:r>
          </a:p>
          <a:p>
            <a:pPr lvl="1"/>
            <a:r>
              <a:rPr lang="en-CA" b="1" err="1">
                <a:solidFill>
                  <a:srgbClr val="17A488"/>
                </a:solidFill>
              </a:rPr>
              <a:t>getwd</a:t>
            </a:r>
            <a:r>
              <a:rPr lang="en-CA" b="1">
                <a:solidFill>
                  <a:srgbClr val="17A488"/>
                </a:solidFill>
              </a:rPr>
              <a:t>()</a:t>
            </a:r>
          </a:p>
          <a:p>
            <a:pPr lvl="1"/>
            <a:endParaRPr lang="en-CA"/>
          </a:p>
          <a:p>
            <a:r>
              <a:rPr lang="en-CA"/>
              <a:t>Click on </a:t>
            </a:r>
            <a:r>
              <a:rPr lang="en-CA" i="1"/>
              <a:t>Create Project -&gt; </a:t>
            </a:r>
            <a:r>
              <a:rPr lang="en-CA"/>
              <a:t>New R script -&gt; save it as </a:t>
            </a:r>
            <a:r>
              <a:rPr lang="en-CA" err="1"/>
              <a:t>dayone.R</a:t>
            </a:r>
            <a:endParaRPr lang="en-CA"/>
          </a:p>
        </p:txBody>
      </p:sp>
    </p:spTree>
    <p:extLst>
      <p:ext uri="{BB962C8B-B14F-4D97-AF65-F5344CB8AC3E}">
        <p14:creationId xmlns:p14="http://schemas.microsoft.com/office/powerpoint/2010/main" val="53040004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9424-1E83-41A7-BFDA-A04534061599}"/>
              </a:ext>
            </a:extLst>
          </p:cNvPr>
          <p:cNvSpPr>
            <a:spLocks noGrp="1"/>
          </p:cNvSpPr>
          <p:nvPr>
            <p:ph type="title"/>
          </p:nvPr>
        </p:nvSpPr>
        <p:spPr/>
        <p:txBody>
          <a:bodyPr/>
          <a:lstStyle/>
          <a:p>
            <a:r>
              <a:rPr lang="en-CA"/>
              <a:t>Scatterplots</a:t>
            </a:r>
          </a:p>
        </p:txBody>
      </p:sp>
      <p:sp>
        <p:nvSpPr>
          <p:cNvPr id="3" name="Content Placeholder 2">
            <a:extLst>
              <a:ext uri="{FF2B5EF4-FFF2-40B4-BE49-F238E27FC236}">
                <a16:creationId xmlns:a16="http://schemas.microsoft.com/office/drawing/2014/main" id="{66FAAA00-6CA2-4084-AE13-610065E0E3D6}"/>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D6010E05-3BCE-4C68-AC1B-30002E4AF150}"/>
              </a:ext>
            </a:extLst>
          </p:cNvPr>
          <p:cNvPicPr>
            <a:picLocks noChangeAspect="1"/>
          </p:cNvPicPr>
          <p:nvPr/>
        </p:nvPicPr>
        <p:blipFill>
          <a:blip r:embed="rId2"/>
          <a:stretch>
            <a:fillRect/>
          </a:stretch>
        </p:blipFill>
        <p:spPr>
          <a:xfrm>
            <a:off x="4668628" y="1771196"/>
            <a:ext cx="5465972" cy="4867592"/>
          </a:xfrm>
          <a:prstGeom prst="rect">
            <a:avLst/>
          </a:prstGeom>
        </p:spPr>
      </p:pic>
    </p:spTree>
    <p:extLst>
      <p:ext uri="{BB962C8B-B14F-4D97-AF65-F5344CB8AC3E}">
        <p14:creationId xmlns:p14="http://schemas.microsoft.com/office/powerpoint/2010/main" val="267961684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104FA-A882-4388-9A5D-35FAE2D66E05}"/>
              </a:ext>
            </a:extLst>
          </p:cNvPr>
          <p:cNvSpPr>
            <a:spLocks noGrp="1"/>
          </p:cNvSpPr>
          <p:nvPr>
            <p:ph type="title"/>
          </p:nvPr>
        </p:nvSpPr>
        <p:spPr/>
        <p:txBody>
          <a:bodyPr/>
          <a:lstStyle/>
          <a:p>
            <a:r>
              <a:rPr lang="en-CA"/>
              <a:t>Adding layers</a:t>
            </a:r>
          </a:p>
        </p:txBody>
      </p:sp>
      <p:sp>
        <p:nvSpPr>
          <p:cNvPr id="3" name="Content Placeholder 2">
            <a:extLst>
              <a:ext uri="{FF2B5EF4-FFF2-40B4-BE49-F238E27FC236}">
                <a16:creationId xmlns:a16="http://schemas.microsoft.com/office/drawing/2014/main" id="{B2F2EABC-07E5-40FA-9564-CFB16C4CCCD6}"/>
              </a:ext>
            </a:extLst>
          </p:cNvPr>
          <p:cNvSpPr>
            <a:spLocks noGrp="1"/>
          </p:cNvSpPr>
          <p:nvPr>
            <p:ph idx="1"/>
          </p:nvPr>
        </p:nvSpPr>
        <p:spPr/>
        <p:txBody>
          <a:bodyPr/>
          <a:lstStyle/>
          <a:p>
            <a:r>
              <a:rPr lang="en-CA"/>
              <a:t>We build our plots iteratively. Now let’s add a title and label the axes. Since we already saved the base plot to object </a:t>
            </a:r>
            <a:r>
              <a:rPr lang="en-CA" b="1"/>
              <a:t>p, </a:t>
            </a:r>
            <a:r>
              <a:rPr lang="en-CA"/>
              <a:t>we can just add layers to using </a:t>
            </a:r>
            <a:r>
              <a:rPr lang="en-CA" b="1"/>
              <a:t>+</a:t>
            </a:r>
            <a:r>
              <a:rPr lang="en-CA"/>
              <a:t>. </a:t>
            </a:r>
          </a:p>
          <a:p>
            <a:endParaRPr lang="en-CA" b="1"/>
          </a:p>
          <a:p>
            <a:pPr marL="0" indent="0">
              <a:buNone/>
            </a:pPr>
            <a:r>
              <a:rPr lang="en-US" b="1">
                <a:solidFill>
                  <a:srgbClr val="17A488"/>
                </a:solidFill>
              </a:rPr>
              <a:t>p &lt;- p + labs(title = "Relationship between Emissions and GDP",</a:t>
            </a:r>
          </a:p>
          <a:p>
            <a:pPr marL="0" indent="0">
              <a:buNone/>
            </a:pPr>
            <a:r>
              <a:rPr lang="en-US" b="1">
                <a:solidFill>
                  <a:srgbClr val="17A488"/>
                </a:solidFill>
              </a:rPr>
              <a:t>              y = "Log GDP per capita", x = "Log CO2 per capita")</a:t>
            </a:r>
          </a:p>
          <a:p>
            <a:pPr marL="0" indent="0">
              <a:buNone/>
            </a:pPr>
            <a:r>
              <a:rPr lang="en-US" b="1">
                <a:solidFill>
                  <a:srgbClr val="17A488"/>
                </a:solidFill>
              </a:rPr>
              <a:t>p</a:t>
            </a:r>
            <a:endParaRPr lang="en-CA" b="1">
              <a:solidFill>
                <a:srgbClr val="17A488"/>
              </a:solidFill>
            </a:endParaRPr>
          </a:p>
        </p:txBody>
      </p:sp>
    </p:spTree>
    <p:extLst>
      <p:ext uri="{BB962C8B-B14F-4D97-AF65-F5344CB8AC3E}">
        <p14:creationId xmlns:p14="http://schemas.microsoft.com/office/powerpoint/2010/main" val="99916142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F222A-6221-4C5B-A0F2-CDDBF238E6BB}"/>
              </a:ext>
            </a:extLst>
          </p:cNvPr>
          <p:cNvSpPr>
            <a:spLocks noGrp="1"/>
          </p:cNvSpPr>
          <p:nvPr>
            <p:ph type="title"/>
          </p:nvPr>
        </p:nvSpPr>
        <p:spPr/>
        <p:txBody>
          <a:bodyPr/>
          <a:lstStyle/>
          <a:p>
            <a:r>
              <a:rPr lang="en-CA"/>
              <a:t>Adding a trend line</a:t>
            </a:r>
          </a:p>
        </p:txBody>
      </p:sp>
      <p:sp>
        <p:nvSpPr>
          <p:cNvPr id="3" name="Content Placeholder 2">
            <a:extLst>
              <a:ext uri="{FF2B5EF4-FFF2-40B4-BE49-F238E27FC236}">
                <a16:creationId xmlns:a16="http://schemas.microsoft.com/office/drawing/2014/main" id="{8A614BF5-743B-4F60-81EE-628EEEAEE87E}"/>
              </a:ext>
            </a:extLst>
          </p:cNvPr>
          <p:cNvSpPr>
            <a:spLocks noGrp="1"/>
          </p:cNvSpPr>
          <p:nvPr>
            <p:ph idx="1"/>
          </p:nvPr>
        </p:nvSpPr>
        <p:spPr/>
        <p:txBody>
          <a:bodyPr/>
          <a:lstStyle/>
          <a:p>
            <a:r>
              <a:rPr lang="en-CA"/>
              <a:t>We can add a fitted line using </a:t>
            </a:r>
            <a:r>
              <a:rPr lang="en-CA" b="1" err="1"/>
              <a:t>geom_smooth</a:t>
            </a:r>
            <a:r>
              <a:rPr lang="en-CA" b="1"/>
              <a:t>()</a:t>
            </a:r>
            <a:r>
              <a:rPr lang="en-CA"/>
              <a:t>. If we want a fitted line based on a linear model, we have to specify it using </a:t>
            </a:r>
            <a:r>
              <a:rPr lang="en-CA" b="1" err="1"/>
              <a:t>geom_smooth</a:t>
            </a:r>
            <a:r>
              <a:rPr lang="en-CA" b="1"/>
              <a:t>(method = “</a:t>
            </a:r>
            <a:r>
              <a:rPr lang="en-CA" b="1" err="1"/>
              <a:t>lm</a:t>
            </a:r>
            <a:r>
              <a:rPr lang="en-CA" b="1"/>
              <a:t>”) </a:t>
            </a:r>
            <a:endParaRPr lang="en-CA"/>
          </a:p>
        </p:txBody>
      </p:sp>
    </p:spTree>
    <p:extLst>
      <p:ext uri="{BB962C8B-B14F-4D97-AF65-F5344CB8AC3E}">
        <p14:creationId xmlns:p14="http://schemas.microsoft.com/office/powerpoint/2010/main" val="337046813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3445-633C-427C-A931-4FF780F3E7B9}"/>
              </a:ext>
            </a:extLst>
          </p:cNvPr>
          <p:cNvSpPr>
            <a:spLocks noGrp="1"/>
          </p:cNvSpPr>
          <p:nvPr>
            <p:ph type="title"/>
          </p:nvPr>
        </p:nvSpPr>
        <p:spPr/>
        <p:txBody>
          <a:bodyPr/>
          <a:lstStyle/>
          <a:p>
            <a:r>
              <a:rPr lang="en-CA"/>
              <a:t>Adding a trend line</a:t>
            </a:r>
          </a:p>
        </p:txBody>
      </p:sp>
      <p:sp>
        <p:nvSpPr>
          <p:cNvPr id="3" name="Content Placeholder 2">
            <a:extLst>
              <a:ext uri="{FF2B5EF4-FFF2-40B4-BE49-F238E27FC236}">
                <a16:creationId xmlns:a16="http://schemas.microsoft.com/office/drawing/2014/main" id="{8831E6B8-75C5-4BA2-86A8-2AAACBB6D05D}"/>
              </a:ext>
            </a:extLst>
          </p:cNvPr>
          <p:cNvSpPr>
            <a:spLocks noGrp="1"/>
          </p:cNvSpPr>
          <p:nvPr>
            <p:ph idx="1"/>
          </p:nvPr>
        </p:nvSpPr>
        <p:spPr>
          <a:xfrm>
            <a:off x="2745509" y="1771196"/>
            <a:ext cx="3685772" cy="4828410"/>
          </a:xfrm>
        </p:spPr>
        <p:txBody>
          <a:bodyPr/>
          <a:lstStyle/>
          <a:p>
            <a:pPr marL="0" indent="0">
              <a:buNone/>
            </a:pPr>
            <a:r>
              <a:rPr lang="en-CA"/>
              <a:t>p + </a:t>
            </a:r>
            <a:r>
              <a:rPr lang="en-CA" err="1"/>
              <a:t>geom_smooth</a:t>
            </a:r>
            <a:r>
              <a:rPr lang="en-CA"/>
              <a:t>()</a:t>
            </a:r>
          </a:p>
          <a:p>
            <a:endParaRPr lang="en-CA"/>
          </a:p>
          <a:p>
            <a:pPr marL="0" indent="0">
              <a:buNone/>
            </a:pPr>
            <a:endParaRPr lang="en-CA"/>
          </a:p>
        </p:txBody>
      </p:sp>
      <p:pic>
        <p:nvPicPr>
          <p:cNvPr id="4" name="Picture 3">
            <a:extLst>
              <a:ext uri="{FF2B5EF4-FFF2-40B4-BE49-F238E27FC236}">
                <a16:creationId xmlns:a16="http://schemas.microsoft.com/office/drawing/2014/main" id="{2B08ED24-06CC-4449-BB6C-1A1BAC71660D}"/>
              </a:ext>
            </a:extLst>
          </p:cNvPr>
          <p:cNvPicPr>
            <a:picLocks noChangeAspect="1"/>
          </p:cNvPicPr>
          <p:nvPr/>
        </p:nvPicPr>
        <p:blipFill>
          <a:blip r:embed="rId2"/>
          <a:stretch>
            <a:fillRect/>
          </a:stretch>
        </p:blipFill>
        <p:spPr>
          <a:xfrm>
            <a:off x="2427032" y="2437146"/>
            <a:ext cx="4322726" cy="3871587"/>
          </a:xfrm>
          <a:prstGeom prst="rect">
            <a:avLst/>
          </a:prstGeom>
        </p:spPr>
      </p:pic>
      <p:pic>
        <p:nvPicPr>
          <p:cNvPr id="5" name="Picture 4">
            <a:extLst>
              <a:ext uri="{FF2B5EF4-FFF2-40B4-BE49-F238E27FC236}">
                <a16:creationId xmlns:a16="http://schemas.microsoft.com/office/drawing/2014/main" id="{C4F3BD02-CC32-44BC-95E0-1158E42EDE93}"/>
              </a:ext>
            </a:extLst>
          </p:cNvPr>
          <p:cNvPicPr>
            <a:picLocks noChangeAspect="1"/>
          </p:cNvPicPr>
          <p:nvPr/>
        </p:nvPicPr>
        <p:blipFill>
          <a:blip r:embed="rId3"/>
          <a:stretch>
            <a:fillRect/>
          </a:stretch>
        </p:blipFill>
        <p:spPr>
          <a:xfrm>
            <a:off x="7484659" y="2437146"/>
            <a:ext cx="4261999" cy="3871587"/>
          </a:xfrm>
          <a:prstGeom prst="rect">
            <a:avLst/>
          </a:prstGeom>
        </p:spPr>
      </p:pic>
      <p:sp>
        <p:nvSpPr>
          <p:cNvPr id="6" name="Content Placeholder 2">
            <a:extLst>
              <a:ext uri="{FF2B5EF4-FFF2-40B4-BE49-F238E27FC236}">
                <a16:creationId xmlns:a16="http://schemas.microsoft.com/office/drawing/2014/main" id="{A94E15E2-D57D-450D-99FA-95B540DA5E9B}"/>
              </a:ext>
            </a:extLst>
          </p:cNvPr>
          <p:cNvSpPr txBox="1">
            <a:spLocks/>
          </p:cNvSpPr>
          <p:nvPr/>
        </p:nvSpPr>
        <p:spPr>
          <a:xfrm>
            <a:off x="6431281" y="1771196"/>
            <a:ext cx="6050279" cy="48284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a:t>p + </a:t>
            </a:r>
            <a:r>
              <a:rPr lang="en-CA" err="1"/>
              <a:t>geom_smooth</a:t>
            </a:r>
            <a:r>
              <a:rPr lang="en-CA"/>
              <a:t>(method = “</a:t>
            </a:r>
            <a:r>
              <a:rPr lang="en-CA" err="1"/>
              <a:t>lm</a:t>
            </a:r>
            <a:r>
              <a:rPr lang="en-CA"/>
              <a:t>”)</a:t>
            </a:r>
          </a:p>
          <a:p>
            <a:endParaRPr lang="en-CA"/>
          </a:p>
          <a:p>
            <a:pPr marL="0" indent="0">
              <a:buFont typeface="Arial" panose="020B0604020202020204" pitchFamily="34" charset="0"/>
              <a:buNone/>
            </a:pPr>
            <a:endParaRPr lang="en-CA"/>
          </a:p>
        </p:txBody>
      </p:sp>
    </p:spTree>
    <p:extLst>
      <p:ext uri="{BB962C8B-B14F-4D97-AF65-F5344CB8AC3E}">
        <p14:creationId xmlns:p14="http://schemas.microsoft.com/office/powerpoint/2010/main" val="12958333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F27A1-5C61-4C01-8C82-FD17E893B781}"/>
              </a:ext>
            </a:extLst>
          </p:cNvPr>
          <p:cNvSpPr>
            <a:spLocks noGrp="1"/>
          </p:cNvSpPr>
          <p:nvPr>
            <p:ph type="title"/>
          </p:nvPr>
        </p:nvSpPr>
        <p:spPr/>
        <p:txBody>
          <a:bodyPr/>
          <a:lstStyle/>
          <a:p>
            <a:r>
              <a:rPr lang="en-CA"/>
              <a:t>Changing the theme</a:t>
            </a:r>
          </a:p>
        </p:txBody>
      </p:sp>
      <p:sp>
        <p:nvSpPr>
          <p:cNvPr id="3" name="Content Placeholder 2">
            <a:extLst>
              <a:ext uri="{FF2B5EF4-FFF2-40B4-BE49-F238E27FC236}">
                <a16:creationId xmlns:a16="http://schemas.microsoft.com/office/drawing/2014/main" id="{D0FE02EF-E06A-4747-B924-E1E945F02B5B}"/>
              </a:ext>
            </a:extLst>
          </p:cNvPr>
          <p:cNvSpPr>
            <a:spLocks noGrp="1"/>
          </p:cNvSpPr>
          <p:nvPr>
            <p:ph idx="1"/>
          </p:nvPr>
        </p:nvSpPr>
        <p:spPr/>
        <p:txBody>
          <a:bodyPr/>
          <a:lstStyle/>
          <a:p>
            <a:r>
              <a:rPr lang="en-CA"/>
              <a:t>There are different themes available. Let’s say we want to use the </a:t>
            </a:r>
            <a:r>
              <a:rPr lang="en-CA" err="1"/>
              <a:t>theme_classic</a:t>
            </a:r>
            <a:r>
              <a:rPr lang="en-CA"/>
              <a:t>()</a:t>
            </a:r>
          </a:p>
          <a:p>
            <a:pPr lvl="1"/>
            <a:r>
              <a:rPr lang="en-CA"/>
              <a:t>“A classic-looking theme, with x and y axis and no grid lines”</a:t>
            </a:r>
          </a:p>
          <a:p>
            <a:pPr lvl="1"/>
            <a:endParaRPr lang="en-CA"/>
          </a:p>
          <a:p>
            <a:pPr marL="0" indent="0">
              <a:buNone/>
            </a:pPr>
            <a:r>
              <a:rPr lang="en-US" b="1">
                <a:solidFill>
                  <a:srgbClr val="17A488"/>
                </a:solidFill>
              </a:rPr>
              <a:t>p &lt;- p + </a:t>
            </a:r>
            <a:r>
              <a:rPr lang="en-US" b="1" err="1">
                <a:solidFill>
                  <a:srgbClr val="17A488"/>
                </a:solidFill>
              </a:rPr>
              <a:t>theme_classic</a:t>
            </a:r>
            <a:r>
              <a:rPr lang="en-US" b="1">
                <a:solidFill>
                  <a:srgbClr val="17A488"/>
                </a:solidFill>
              </a:rPr>
              <a:t>()</a:t>
            </a:r>
          </a:p>
          <a:p>
            <a:pPr marL="0" indent="0">
              <a:buNone/>
            </a:pPr>
            <a:r>
              <a:rPr lang="en-US" b="1">
                <a:solidFill>
                  <a:srgbClr val="17A488"/>
                </a:solidFill>
              </a:rPr>
              <a:t>p</a:t>
            </a:r>
            <a:endParaRPr lang="en-CA" b="1">
              <a:solidFill>
                <a:srgbClr val="17A488"/>
              </a:solidFill>
            </a:endParaRPr>
          </a:p>
        </p:txBody>
      </p:sp>
      <p:pic>
        <p:nvPicPr>
          <p:cNvPr id="4" name="Picture 3">
            <a:extLst>
              <a:ext uri="{FF2B5EF4-FFF2-40B4-BE49-F238E27FC236}">
                <a16:creationId xmlns:a16="http://schemas.microsoft.com/office/drawing/2014/main" id="{7191E5F4-BCA4-4796-8304-9EF571146B46}"/>
              </a:ext>
            </a:extLst>
          </p:cNvPr>
          <p:cNvPicPr>
            <a:picLocks noChangeAspect="1"/>
          </p:cNvPicPr>
          <p:nvPr/>
        </p:nvPicPr>
        <p:blipFill>
          <a:blip r:embed="rId2"/>
          <a:stretch>
            <a:fillRect/>
          </a:stretch>
        </p:blipFill>
        <p:spPr>
          <a:xfrm>
            <a:off x="7731165" y="3173893"/>
            <a:ext cx="4112492" cy="3684107"/>
          </a:xfrm>
          <a:prstGeom prst="rect">
            <a:avLst/>
          </a:prstGeom>
        </p:spPr>
      </p:pic>
    </p:spTree>
    <p:extLst>
      <p:ext uri="{BB962C8B-B14F-4D97-AF65-F5344CB8AC3E}">
        <p14:creationId xmlns:p14="http://schemas.microsoft.com/office/powerpoint/2010/main" val="163433338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D7CD4-9AC2-4289-80CE-A0338B4DA12E}"/>
              </a:ext>
            </a:extLst>
          </p:cNvPr>
          <p:cNvSpPr>
            <a:spLocks noGrp="1"/>
          </p:cNvSpPr>
          <p:nvPr>
            <p:ph type="title"/>
          </p:nvPr>
        </p:nvSpPr>
        <p:spPr/>
        <p:txBody>
          <a:bodyPr/>
          <a:lstStyle/>
          <a:p>
            <a:r>
              <a:rPr lang="en-CA"/>
              <a:t>Saving the plot</a:t>
            </a:r>
          </a:p>
        </p:txBody>
      </p:sp>
      <p:sp>
        <p:nvSpPr>
          <p:cNvPr id="3" name="Content Placeholder 2">
            <a:extLst>
              <a:ext uri="{FF2B5EF4-FFF2-40B4-BE49-F238E27FC236}">
                <a16:creationId xmlns:a16="http://schemas.microsoft.com/office/drawing/2014/main" id="{2A4FBD33-EB25-4CF9-8EA3-D616F5DEFB87}"/>
              </a:ext>
            </a:extLst>
          </p:cNvPr>
          <p:cNvSpPr>
            <a:spLocks noGrp="1"/>
          </p:cNvSpPr>
          <p:nvPr>
            <p:ph idx="1"/>
          </p:nvPr>
        </p:nvSpPr>
        <p:spPr/>
        <p:txBody>
          <a:bodyPr/>
          <a:lstStyle/>
          <a:p>
            <a:r>
              <a:rPr lang="en-CA"/>
              <a:t>The recommended practice is to use the </a:t>
            </a:r>
            <a:r>
              <a:rPr lang="en-CA" b="1" err="1"/>
              <a:t>ggsave</a:t>
            </a:r>
            <a:r>
              <a:rPr lang="en-CA" b="1"/>
              <a:t>() </a:t>
            </a:r>
            <a:r>
              <a:rPr lang="en-CA"/>
              <a:t>function.</a:t>
            </a:r>
          </a:p>
          <a:p>
            <a:pPr lvl="1"/>
            <a:r>
              <a:rPr lang="en-CA"/>
              <a:t>Use the Export button in the ‘Plots’ tab, but this action is not good for reproducibility.</a:t>
            </a:r>
          </a:p>
          <a:p>
            <a:pPr lvl="1"/>
            <a:r>
              <a:rPr lang="en-CA"/>
              <a:t>Please don’t just take the a screenshot of the image! </a:t>
            </a:r>
          </a:p>
          <a:p>
            <a:pPr marL="457200" lvl="1" indent="0">
              <a:buNone/>
            </a:pPr>
            <a:endParaRPr lang="en-CA"/>
          </a:p>
          <a:p>
            <a:r>
              <a:rPr lang="en-CA"/>
              <a:t>Can save as </a:t>
            </a:r>
            <a:r>
              <a:rPr lang="en-CA" err="1"/>
              <a:t>png</a:t>
            </a:r>
            <a:r>
              <a:rPr lang="en-CA"/>
              <a:t>, jpg, pdf, etc. </a:t>
            </a:r>
          </a:p>
          <a:p>
            <a:pPr marL="0" indent="0">
              <a:buNone/>
            </a:pPr>
            <a:r>
              <a:rPr lang="en-CA" b="1" err="1">
                <a:solidFill>
                  <a:srgbClr val="17A488"/>
                </a:solidFill>
              </a:rPr>
              <a:t>ggsave</a:t>
            </a:r>
            <a:r>
              <a:rPr lang="en-CA" b="1">
                <a:solidFill>
                  <a:srgbClr val="17A488"/>
                </a:solidFill>
              </a:rPr>
              <a:t>(p, filename = here("</a:t>
            </a:r>
            <a:r>
              <a:rPr lang="en-CA" b="1" err="1">
                <a:solidFill>
                  <a:srgbClr val="17A488"/>
                </a:solidFill>
              </a:rPr>
              <a:t>output","emissions_gdp.png</a:t>
            </a:r>
            <a:r>
              <a:rPr lang="en-CA" b="1">
                <a:solidFill>
                  <a:srgbClr val="17A488"/>
                </a:solidFill>
              </a:rPr>
              <a:t>"))</a:t>
            </a:r>
          </a:p>
        </p:txBody>
      </p:sp>
    </p:spTree>
    <p:extLst>
      <p:ext uri="{BB962C8B-B14F-4D97-AF65-F5344CB8AC3E}">
        <p14:creationId xmlns:p14="http://schemas.microsoft.com/office/powerpoint/2010/main" val="4617779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AC0F6-250A-48A2-999E-0471DB733748}"/>
              </a:ext>
            </a:extLst>
          </p:cNvPr>
          <p:cNvSpPr>
            <a:spLocks noGrp="1"/>
          </p:cNvSpPr>
          <p:nvPr>
            <p:ph type="title"/>
          </p:nvPr>
        </p:nvSpPr>
        <p:spPr/>
        <p:txBody>
          <a:bodyPr/>
          <a:lstStyle/>
          <a:p>
            <a:r>
              <a:rPr lang="en-CA"/>
              <a:t>Boxplots</a:t>
            </a:r>
          </a:p>
        </p:txBody>
      </p:sp>
      <p:sp>
        <p:nvSpPr>
          <p:cNvPr id="3" name="Content Placeholder 2">
            <a:extLst>
              <a:ext uri="{FF2B5EF4-FFF2-40B4-BE49-F238E27FC236}">
                <a16:creationId xmlns:a16="http://schemas.microsoft.com/office/drawing/2014/main" id="{0873B12D-CFF5-40A0-8C9A-3DBF0925F9B8}"/>
              </a:ext>
            </a:extLst>
          </p:cNvPr>
          <p:cNvSpPr>
            <a:spLocks noGrp="1"/>
          </p:cNvSpPr>
          <p:nvPr>
            <p:ph idx="1"/>
          </p:nvPr>
        </p:nvSpPr>
        <p:spPr/>
        <p:txBody>
          <a:bodyPr/>
          <a:lstStyle/>
          <a:p>
            <a:pPr marL="0" indent="0">
              <a:buNone/>
            </a:pPr>
            <a:r>
              <a:rPr lang="en-CA" b="1">
                <a:solidFill>
                  <a:srgbClr val="17A488"/>
                </a:solidFill>
              </a:rPr>
              <a:t>bp &lt;- data %&gt;% </a:t>
            </a:r>
          </a:p>
          <a:p>
            <a:pPr marL="0" indent="0">
              <a:buNone/>
            </a:pPr>
            <a:r>
              <a:rPr lang="en-CA" b="1">
                <a:solidFill>
                  <a:srgbClr val="17A488"/>
                </a:solidFill>
              </a:rPr>
              <a:t>  filter(year == 2010) %&gt;%</a:t>
            </a:r>
          </a:p>
          <a:p>
            <a:pPr marL="0" indent="0">
              <a:buNone/>
            </a:pPr>
            <a:r>
              <a:rPr lang="en-CA" b="1">
                <a:solidFill>
                  <a:srgbClr val="17A488"/>
                </a:solidFill>
              </a:rPr>
              <a:t>  </a:t>
            </a:r>
            <a:r>
              <a:rPr lang="en-CA" b="1" err="1">
                <a:solidFill>
                  <a:srgbClr val="17A488"/>
                </a:solidFill>
              </a:rPr>
              <a:t>ggplot</a:t>
            </a:r>
            <a:r>
              <a:rPr lang="en-CA" b="1">
                <a:solidFill>
                  <a:srgbClr val="17A488"/>
                </a:solidFill>
              </a:rPr>
              <a:t>(</a:t>
            </a:r>
            <a:r>
              <a:rPr lang="en-CA" b="1" err="1">
                <a:solidFill>
                  <a:srgbClr val="17A488"/>
                </a:solidFill>
              </a:rPr>
              <a:t>aes</a:t>
            </a:r>
            <a:r>
              <a:rPr lang="en-CA" b="1">
                <a:solidFill>
                  <a:srgbClr val="17A488"/>
                </a:solidFill>
              </a:rPr>
              <a:t>(region, </a:t>
            </a:r>
            <a:r>
              <a:rPr lang="en-CA" b="1" err="1">
                <a:solidFill>
                  <a:srgbClr val="17A488"/>
                </a:solidFill>
              </a:rPr>
              <a:t>gdp</a:t>
            </a:r>
            <a:r>
              <a:rPr lang="en-CA" b="1">
                <a:solidFill>
                  <a:srgbClr val="17A488"/>
                </a:solidFill>
              </a:rPr>
              <a:t>)) + </a:t>
            </a:r>
          </a:p>
          <a:p>
            <a:pPr marL="0" indent="0">
              <a:buNone/>
            </a:pPr>
            <a:r>
              <a:rPr lang="en-CA" b="1">
                <a:solidFill>
                  <a:srgbClr val="17A488"/>
                </a:solidFill>
              </a:rPr>
              <a:t>  </a:t>
            </a:r>
            <a:r>
              <a:rPr lang="en-CA" b="1" err="1">
                <a:solidFill>
                  <a:srgbClr val="17A488"/>
                </a:solidFill>
              </a:rPr>
              <a:t>geom_boxplot</a:t>
            </a:r>
            <a:r>
              <a:rPr lang="en-CA" b="1">
                <a:solidFill>
                  <a:srgbClr val="17A488"/>
                </a:solidFill>
              </a:rPr>
              <a:t>() + </a:t>
            </a:r>
          </a:p>
          <a:p>
            <a:pPr marL="0" indent="0">
              <a:buNone/>
            </a:pPr>
            <a:r>
              <a:rPr lang="en-CA" b="1">
                <a:solidFill>
                  <a:srgbClr val="17A488"/>
                </a:solidFill>
              </a:rPr>
              <a:t>  labs(title = "Distribution of GDP by Region, 2010",</a:t>
            </a:r>
          </a:p>
          <a:p>
            <a:pPr marL="0" indent="0">
              <a:buNone/>
            </a:pPr>
            <a:r>
              <a:rPr lang="en-CA" b="1">
                <a:solidFill>
                  <a:srgbClr val="17A488"/>
                </a:solidFill>
              </a:rPr>
              <a:t>              y = "GDP per capita", x = "Region") +</a:t>
            </a:r>
          </a:p>
          <a:p>
            <a:pPr marL="0" indent="0">
              <a:buNone/>
            </a:pPr>
            <a:r>
              <a:rPr lang="en-CA" b="1">
                <a:solidFill>
                  <a:srgbClr val="17A488"/>
                </a:solidFill>
              </a:rPr>
              <a:t>  </a:t>
            </a:r>
            <a:r>
              <a:rPr lang="en-CA" b="1" err="1">
                <a:solidFill>
                  <a:srgbClr val="17A488"/>
                </a:solidFill>
              </a:rPr>
              <a:t>theme_classic</a:t>
            </a:r>
            <a:r>
              <a:rPr lang="en-CA" b="1">
                <a:solidFill>
                  <a:srgbClr val="17A488"/>
                </a:solidFill>
              </a:rPr>
              <a:t>()</a:t>
            </a:r>
          </a:p>
          <a:p>
            <a:pPr marL="0" indent="0">
              <a:buNone/>
            </a:pPr>
            <a:endParaRPr lang="en-CA" b="1">
              <a:solidFill>
                <a:srgbClr val="17A488"/>
              </a:solidFill>
            </a:endParaRPr>
          </a:p>
          <a:p>
            <a:pPr marL="0" indent="0">
              <a:buNone/>
            </a:pPr>
            <a:r>
              <a:rPr lang="en-CA" b="1">
                <a:solidFill>
                  <a:srgbClr val="17A488"/>
                </a:solidFill>
              </a:rPr>
              <a:t>bp</a:t>
            </a:r>
          </a:p>
        </p:txBody>
      </p:sp>
    </p:spTree>
    <p:extLst>
      <p:ext uri="{BB962C8B-B14F-4D97-AF65-F5344CB8AC3E}">
        <p14:creationId xmlns:p14="http://schemas.microsoft.com/office/powerpoint/2010/main" val="16635085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055A-55A7-4E2E-9D89-FFF8F3C6B8DE}"/>
              </a:ext>
            </a:extLst>
          </p:cNvPr>
          <p:cNvSpPr>
            <a:spLocks noGrp="1"/>
          </p:cNvSpPr>
          <p:nvPr>
            <p:ph type="title"/>
          </p:nvPr>
        </p:nvSpPr>
        <p:spPr/>
        <p:txBody>
          <a:bodyPr/>
          <a:lstStyle/>
          <a:p>
            <a:r>
              <a:rPr lang="en-CA"/>
              <a:t>Boxplots</a:t>
            </a:r>
          </a:p>
        </p:txBody>
      </p:sp>
      <p:sp>
        <p:nvSpPr>
          <p:cNvPr id="3" name="Content Placeholder 2">
            <a:extLst>
              <a:ext uri="{FF2B5EF4-FFF2-40B4-BE49-F238E27FC236}">
                <a16:creationId xmlns:a16="http://schemas.microsoft.com/office/drawing/2014/main" id="{465B0D8C-7E26-491F-8653-8A196C27F498}"/>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3155FE72-3D10-422F-A29E-97847F0A83A9}"/>
              </a:ext>
            </a:extLst>
          </p:cNvPr>
          <p:cNvPicPr>
            <a:picLocks noChangeAspect="1"/>
          </p:cNvPicPr>
          <p:nvPr/>
        </p:nvPicPr>
        <p:blipFill>
          <a:blip r:embed="rId2"/>
          <a:stretch>
            <a:fillRect/>
          </a:stretch>
        </p:blipFill>
        <p:spPr>
          <a:xfrm>
            <a:off x="4539938" y="1636259"/>
            <a:ext cx="5509287" cy="4948426"/>
          </a:xfrm>
          <a:prstGeom prst="rect">
            <a:avLst/>
          </a:prstGeom>
        </p:spPr>
      </p:pic>
    </p:spTree>
    <p:extLst>
      <p:ext uri="{BB962C8B-B14F-4D97-AF65-F5344CB8AC3E}">
        <p14:creationId xmlns:p14="http://schemas.microsoft.com/office/powerpoint/2010/main" val="30729426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BD1F2-4EBF-4545-B4F0-06CB154F8F82}"/>
              </a:ext>
            </a:extLst>
          </p:cNvPr>
          <p:cNvSpPr>
            <a:spLocks noGrp="1"/>
          </p:cNvSpPr>
          <p:nvPr>
            <p:ph type="title"/>
          </p:nvPr>
        </p:nvSpPr>
        <p:spPr/>
        <p:txBody>
          <a:bodyPr/>
          <a:lstStyle/>
          <a:p>
            <a:r>
              <a:rPr lang="en-CA"/>
              <a:t>Edit the tick marks</a:t>
            </a:r>
          </a:p>
        </p:txBody>
      </p:sp>
      <p:sp>
        <p:nvSpPr>
          <p:cNvPr id="3" name="Content Placeholder 2">
            <a:extLst>
              <a:ext uri="{FF2B5EF4-FFF2-40B4-BE49-F238E27FC236}">
                <a16:creationId xmlns:a16="http://schemas.microsoft.com/office/drawing/2014/main" id="{E0998BB3-003B-45A3-915F-5E03B4A6A81F}"/>
              </a:ext>
            </a:extLst>
          </p:cNvPr>
          <p:cNvSpPr>
            <a:spLocks noGrp="1"/>
          </p:cNvSpPr>
          <p:nvPr>
            <p:ph idx="1"/>
          </p:nvPr>
        </p:nvSpPr>
        <p:spPr/>
        <p:txBody>
          <a:bodyPr/>
          <a:lstStyle/>
          <a:p>
            <a:pPr marL="0" indent="0">
              <a:buNone/>
            </a:pPr>
            <a:r>
              <a:rPr lang="en-CA" b="1">
                <a:solidFill>
                  <a:srgbClr val="17A488"/>
                </a:solidFill>
              </a:rPr>
              <a:t>bp + </a:t>
            </a:r>
            <a:r>
              <a:rPr lang="en-CA" b="1" err="1">
                <a:solidFill>
                  <a:srgbClr val="17A488"/>
                </a:solidFill>
              </a:rPr>
              <a:t>scale_x_discrete</a:t>
            </a:r>
            <a:r>
              <a:rPr lang="en-CA" b="1">
                <a:solidFill>
                  <a:srgbClr val="17A488"/>
                </a:solidFill>
              </a:rPr>
              <a:t>(labels = c("Africa", "Americas", "Mediterranean", "Europe", "SE Asia", "W Pacific"))</a:t>
            </a:r>
          </a:p>
          <a:p>
            <a:pPr marL="0" indent="0">
              <a:buNone/>
            </a:pPr>
            <a:endParaRPr lang="en-CA"/>
          </a:p>
        </p:txBody>
      </p:sp>
      <p:pic>
        <p:nvPicPr>
          <p:cNvPr id="4" name="Picture 3">
            <a:extLst>
              <a:ext uri="{FF2B5EF4-FFF2-40B4-BE49-F238E27FC236}">
                <a16:creationId xmlns:a16="http://schemas.microsoft.com/office/drawing/2014/main" id="{4723D4A0-29F4-4C8F-8649-3A90CD9F08A9}"/>
              </a:ext>
            </a:extLst>
          </p:cNvPr>
          <p:cNvPicPr>
            <a:picLocks noChangeAspect="1"/>
          </p:cNvPicPr>
          <p:nvPr/>
        </p:nvPicPr>
        <p:blipFill>
          <a:blip r:embed="rId2"/>
          <a:stretch>
            <a:fillRect/>
          </a:stretch>
        </p:blipFill>
        <p:spPr>
          <a:xfrm>
            <a:off x="5520299" y="2757674"/>
            <a:ext cx="4720981" cy="3789630"/>
          </a:xfrm>
          <a:prstGeom prst="rect">
            <a:avLst/>
          </a:prstGeom>
        </p:spPr>
      </p:pic>
    </p:spTree>
    <p:extLst>
      <p:ext uri="{BB962C8B-B14F-4D97-AF65-F5344CB8AC3E}">
        <p14:creationId xmlns:p14="http://schemas.microsoft.com/office/powerpoint/2010/main" val="44375506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3C895-0BA5-437F-92B7-DF2685316374}"/>
              </a:ext>
            </a:extLst>
          </p:cNvPr>
          <p:cNvSpPr>
            <a:spLocks noGrp="1"/>
          </p:cNvSpPr>
          <p:nvPr>
            <p:ph type="title"/>
          </p:nvPr>
        </p:nvSpPr>
        <p:spPr/>
        <p:txBody>
          <a:bodyPr/>
          <a:lstStyle/>
          <a:p>
            <a:r>
              <a:rPr lang="en-CA"/>
              <a:t>Flipping the coordinates</a:t>
            </a:r>
          </a:p>
        </p:txBody>
      </p:sp>
      <p:sp>
        <p:nvSpPr>
          <p:cNvPr id="3" name="Content Placeholder 2">
            <a:extLst>
              <a:ext uri="{FF2B5EF4-FFF2-40B4-BE49-F238E27FC236}">
                <a16:creationId xmlns:a16="http://schemas.microsoft.com/office/drawing/2014/main" id="{CDEA13A5-EA87-4F36-8E04-E0D5B59F6CFC}"/>
              </a:ext>
            </a:extLst>
          </p:cNvPr>
          <p:cNvSpPr>
            <a:spLocks noGrp="1"/>
          </p:cNvSpPr>
          <p:nvPr>
            <p:ph idx="1"/>
          </p:nvPr>
        </p:nvSpPr>
        <p:spPr/>
        <p:txBody>
          <a:bodyPr/>
          <a:lstStyle/>
          <a:p>
            <a:pPr marL="0" indent="0">
              <a:buNone/>
            </a:pPr>
            <a:r>
              <a:rPr lang="en-CA" b="1">
                <a:solidFill>
                  <a:srgbClr val="17A488"/>
                </a:solidFill>
              </a:rPr>
              <a:t>bp + </a:t>
            </a:r>
            <a:r>
              <a:rPr lang="en-CA" b="1" err="1">
                <a:solidFill>
                  <a:srgbClr val="17A488"/>
                </a:solidFill>
              </a:rPr>
              <a:t>coord_flip</a:t>
            </a:r>
            <a:r>
              <a:rPr lang="en-CA" b="1">
                <a:solidFill>
                  <a:srgbClr val="17A488"/>
                </a:solidFill>
              </a:rPr>
              <a:t>()</a:t>
            </a:r>
          </a:p>
        </p:txBody>
      </p:sp>
      <p:pic>
        <p:nvPicPr>
          <p:cNvPr id="4" name="Picture 3">
            <a:extLst>
              <a:ext uri="{FF2B5EF4-FFF2-40B4-BE49-F238E27FC236}">
                <a16:creationId xmlns:a16="http://schemas.microsoft.com/office/drawing/2014/main" id="{8306DE73-A3ED-49CF-AAD4-DB12A827834D}"/>
              </a:ext>
            </a:extLst>
          </p:cNvPr>
          <p:cNvPicPr>
            <a:picLocks noChangeAspect="1"/>
          </p:cNvPicPr>
          <p:nvPr/>
        </p:nvPicPr>
        <p:blipFill>
          <a:blip r:embed="rId2"/>
          <a:stretch>
            <a:fillRect/>
          </a:stretch>
        </p:blipFill>
        <p:spPr>
          <a:xfrm>
            <a:off x="6063212" y="1771196"/>
            <a:ext cx="5563376" cy="4515480"/>
          </a:xfrm>
          <a:prstGeom prst="rect">
            <a:avLst/>
          </a:prstGeom>
        </p:spPr>
      </p:pic>
    </p:spTree>
    <p:extLst>
      <p:ext uri="{BB962C8B-B14F-4D97-AF65-F5344CB8AC3E}">
        <p14:creationId xmlns:p14="http://schemas.microsoft.com/office/powerpoint/2010/main" val="1232206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F6FC4-D8EB-475B-AFBB-1153684CC8F6}"/>
              </a:ext>
            </a:extLst>
          </p:cNvPr>
          <p:cNvSpPr>
            <a:spLocks noGrp="1"/>
          </p:cNvSpPr>
          <p:nvPr>
            <p:ph type="title"/>
          </p:nvPr>
        </p:nvSpPr>
        <p:spPr/>
        <p:txBody>
          <a:bodyPr/>
          <a:lstStyle/>
          <a:p>
            <a:r>
              <a:rPr lang="en-CA"/>
              <a:t>Organizing your directory</a:t>
            </a:r>
          </a:p>
        </p:txBody>
      </p:sp>
      <p:sp>
        <p:nvSpPr>
          <p:cNvPr id="3" name="Content Placeholder 2">
            <a:extLst>
              <a:ext uri="{FF2B5EF4-FFF2-40B4-BE49-F238E27FC236}">
                <a16:creationId xmlns:a16="http://schemas.microsoft.com/office/drawing/2014/main" id="{07F9FE17-8525-4D2A-9A8C-5A1C2DB2F925}"/>
              </a:ext>
            </a:extLst>
          </p:cNvPr>
          <p:cNvSpPr>
            <a:spLocks noGrp="1"/>
          </p:cNvSpPr>
          <p:nvPr>
            <p:ph idx="1"/>
          </p:nvPr>
        </p:nvSpPr>
        <p:spPr>
          <a:xfrm>
            <a:off x="2745508" y="1771196"/>
            <a:ext cx="9098149" cy="4828410"/>
          </a:xfrm>
        </p:spPr>
        <p:txBody>
          <a:bodyPr/>
          <a:lstStyle/>
          <a:p>
            <a:r>
              <a:rPr lang="en-CA"/>
              <a:t>Use meaningful names as file names</a:t>
            </a:r>
          </a:p>
          <a:p>
            <a:pPr lvl="1"/>
            <a:r>
              <a:rPr lang="en-CA" err="1"/>
              <a:t>cleaning_data.R</a:t>
            </a:r>
            <a:r>
              <a:rPr lang="en-CA"/>
              <a:t> vs script1.R</a:t>
            </a:r>
          </a:p>
          <a:p>
            <a:pPr lvl="1"/>
            <a:endParaRPr lang="en-CA"/>
          </a:p>
          <a:p>
            <a:pPr lvl="1"/>
            <a:endParaRPr lang="en-CA"/>
          </a:p>
        </p:txBody>
      </p:sp>
      <p:sp>
        <p:nvSpPr>
          <p:cNvPr id="4" name="Rectangle 3">
            <a:extLst>
              <a:ext uri="{FF2B5EF4-FFF2-40B4-BE49-F238E27FC236}">
                <a16:creationId xmlns:a16="http://schemas.microsoft.com/office/drawing/2014/main" id="{5D8FC537-ED17-40C3-B151-14A338E977F2}"/>
              </a:ext>
            </a:extLst>
          </p:cNvPr>
          <p:cNvSpPr/>
          <p:nvPr/>
        </p:nvSpPr>
        <p:spPr>
          <a:xfrm>
            <a:off x="2662706" y="6599606"/>
            <a:ext cx="2815194" cy="246221"/>
          </a:xfrm>
          <a:prstGeom prst="rect">
            <a:avLst/>
          </a:prstGeom>
        </p:spPr>
        <p:txBody>
          <a:bodyPr wrap="none">
            <a:spAutoFit/>
          </a:bodyPr>
          <a:lstStyle/>
          <a:p>
            <a:r>
              <a:rPr lang="en-CA" sz="1000">
                <a:hlinkClick r:id="rId2"/>
              </a:rPr>
              <a:t>https://kdestasio.github.io/post/r_best_practices/</a:t>
            </a:r>
            <a:endParaRPr lang="en-CA" sz="1000"/>
          </a:p>
        </p:txBody>
      </p:sp>
      <p:pic>
        <p:nvPicPr>
          <p:cNvPr id="6" name="Picture 5">
            <a:extLst>
              <a:ext uri="{FF2B5EF4-FFF2-40B4-BE49-F238E27FC236}">
                <a16:creationId xmlns:a16="http://schemas.microsoft.com/office/drawing/2014/main" id="{8F0E56B8-2BA3-4EEC-971F-82293F051412}"/>
              </a:ext>
            </a:extLst>
          </p:cNvPr>
          <p:cNvPicPr>
            <a:picLocks noChangeAspect="1"/>
          </p:cNvPicPr>
          <p:nvPr/>
        </p:nvPicPr>
        <p:blipFill rotWithShape="1">
          <a:blip r:embed="rId3"/>
          <a:srcRect l="3383" r="13802"/>
          <a:stretch/>
        </p:blipFill>
        <p:spPr>
          <a:xfrm>
            <a:off x="5477900" y="3128147"/>
            <a:ext cx="3155796" cy="2889568"/>
          </a:xfrm>
          <a:prstGeom prst="rect">
            <a:avLst/>
          </a:prstGeom>
        </p:spPr>
      </p:pic>
    </p:spTree>
    <p:extLst>
      <p:ext uri="{BB962C8B-B14F-4D97-AF65-F5344CB8AC3E}">
        <p14:creationId xmlns:p14="http://schemas.microsoft.com/office/powerpoint/2010/main" val="317814755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E36F4-0069-4662-9952-E75F00F3D6E7}"/>
              </a:ext>
            </a:extLst>
          </p:cNvPr>
          <p:cNvSpPr>
            <a:spLocks noGrp="1"/>
          </p:cNvSpPr>
          <p:nvPr>
            <p:ph type="title"/>
          </p:nvPr>
        </p:nvSpPr>
        <p:spPr/>
        <p:txBody>
          <a:bodyPr/>
          <a:lstStyle/>
          <a:p>
            <a:r>
              <a:rPr lang="en-CA"/>
              <a:t>Line plots</a:t>
            </a:r>
          </a:p>
        </p:txBody>
      </p:sp>
      <p:sp>
        <p:nvSpPr>
          <p:cNvPr id="3" name="Content Placeholder 2">
            <a:extLst>
              <a:ext uri="{FF2B5EF4-FFF2-40B4-BE49-F238E27FC236}">
                <a16:creationId xmlns:a16="http://schemas.microsoft.com/office/drawing/2014/main" id="{BD51A7E2-4F71-426D-A05A-392E55CE2583}"/>
              </a:ext>
            </a:extLst>
          </p:cNvPr>
          <p:cNvSpPr>
            <a:spLocks noGrp="1"/>
          </p:cNvSpPr>
          <p:nvPr>
            <p:ph idx="1"/>
          </p:nvPr>
        </p:nvSpPr>
        <p:spPr/>
        <p:txBody>
          <a:bodyPr/>
          <a:lstStyle/>
          <a:p>
            <a:r>
              <a:rPr lang="en-CA">
                <a:solidFill>
                  <a:srgbClr val="002047"/>
                </a:solidFill>
              </a:rPr>
              <a:t>Let’s plots Canada’s emissions over time </a:t>
            </a:r>
          </a:p>
          <a:p>
            <a:pPr marL="0" indent="0">
              <a:buNone/>
            </a:pPr>
            <a:r>
              <a:rPr lang="en-CA" b="1" err="1">
                <a:solidFill>
                  <a:srgbClr val="17A488"/>
                </a:solidFill>
              </a:rPr>
              <a:t>lp</a:t>
            </a:r>
            <a:r>
              <a:rPr lang="en-CA" b="1">
                <a:solidFill>
                  <a:srgbClr val="17A488"/>
                </a:solidFill>
              </a:rPr>
              <a:t> &lt;- data %&gt;% </a:t>
            </a:r>
          </a:p>
          <a:p>
            <a:pPr marL="0" indent="0">
              <a:buNone/>
            </a:pPr>
            <a:r>
              <a:rPr lang="en-CA" b="1">
                <a:solidFill>
                  <a:srgbClr val="17A488"/>
                </a:solidFill>
              </a:rPr>
              <a:t>  filter(country == "Canada") %&gt;% </a:t>
            </a:r>
          </a:p>
          <a:p>
            <a:pPr marL="0" indent="0">
              <a:buNone/>
            </a:pPr>
            <a:r>
              <a:rPr lang="en-CA" b="1">
                <a:solidFill>
                  <a:srgbClr val="17A488"/>
                </a:solidFill>
              </a:rPr>
              <a:t>  </a:t>
            </a:r>
            <a:r>
              <a:rPr lang="en-CA" b="1" err="1">
                <a:solidFill>
                  <a:srgbClr val="17A488"/>
                </a:solidFill>
              </a:rPr>
              <a:t>ggplot</a:t>
            </a:r>
            <a:r>
              <a:rPr lang="en-CA" b="1">
                <a:solidFill>
                  <a:srgbClr val="17A488"/>
                </a:solidFill>
              </a:rPr>
              <a:t>(</a:t>
            </a:r>
            <a:r>
              <a:rPr lang="en-CA" b="1" err="1">
                <a:solidFill>
                  <a:srgbClr val="17A488"/>
                </a:solidFill>
              </a:rPr>
              <a:t>aes</a:t>
            </a:r>
            <a:r>
              <a:rPr lang="en-CA" b="1">
                <a:solidFill>
                  <a:srgbClr val="17A488"/>
                </a:solidFill>
              </a:rPr>
              <a:t>(x = year, y = emissions)) +</a:t>
            </a:r>
          </a:p>
          <a:p>
            <a:pPr marL="0" indent="0">
              <a:buNone/>
            </a:pPr>
            <a:r>
              <a:rPr lang="en-CA" b="1">
                <a:solidFill>
                  <a:srgbClr val="17A488"/>
                </a:solidFill>
              </a:rPr>
              <a:t>  </a:t>
            </a:r>
            <a:r>
              <a:rPr lang="en-CA" b="1" err="1">
                <a:solidFill>
                  <a:srgbClr val="17A488"/>
                </a:solidFill>
              </a:rPr>
              <a:t>geom_line</a:t>
            </a:r>
            <a:r>
              <a:rPr lang="en-CA" b="1">
                <a:solidFill>
                  <a:srgbClr val="17A488"/>
                </a:solidFill>
              </a:rPr>
              <a:t>(</a:t>
            </a:r>
            <a:r>
              <a:rPr lang="en-CA" b="1" err="1">
                <a:solidFill>
                  <a:srgbClr val="17A488"/>
                </a:solidFill>
              </a:rPr>
              <a:t>linetype</a:t>
            </a:r>
            <a:r>
              <a:rPr lang="en-CA" b="1">
                <a:solidFill>
                  <a:srgbClr val="17A488"/>
                </a:solidFill>
              </a:rPr>
              <a:t> = "dashed", color = "red") +</a:t>
            </a:r>
          </a:p>
          <a:p>
            <a:pPr marL="0" indent="0">
              <a:buNone/>
            </a:pPr>
            <a:r>
              <a:rPr lang="en-CA" b="1">
                <a:solidFill>
                  <a:srgbClr val="17A488"/>
                </a:solidFill>
              </a:rPr>
              <a:t>  </a:t>
            </a:r>
            <a:r>
              <a:rPr lang="en-CA" b="1" err="1">
                <a:solidFill>
                  <a:srgbClr val="17A488"/>
                </a:solidFill>
              </a:rPr>
              <a:t>theme_classic</a:t>
            </a:r>
            <a:r>
              <a:rPr lang="en-CA" b="1">
                <a:solidFill>
                  <a:srgbClr val="17A488"/>
                </a:solidFill>
              </a:rPr>
              <a:t>() +</a:t>
            </a:r>
          </a:p>
          <a:p>
            <a:pPr marL="0" indent="0">
              <a:buNone/>
            </a:pPr>
            <a:r>
              <a:rPr lang="en-CA" b="1">
                <a:solidFill>
                  <a:srgbClr val="17A488"/>
                </a:solidFill>
              </a:rPr>
              <a:t>  labs(title = "Canada's CO2 emissions, 1991-2014",</a:t>
            </a:r>
          </a:p>
          <a:p>
            <a:pPr marL="0" indent="0">
              <a:buNone/>
            </a:pPr>
            <a:r>
              <a:rPr lang="en-CA" b="1">
                <a:solidFill>
                  <a:srgbClr val="17A488"/>
                </a:solidFill>
              </a:rPr>
              <a:t>       y = "Total Emissions", </a:t>
            </a:r>
          </a:p>
          <a:p>
            <a:pPr marL="0" indent="0">
              <a:buNone/>
            </a:pPr>
            <a:r>
              <a:rPr lang="en-CA" b="1">
                <a:solidFill>
                  <a:srgbClr val="17A488"/>
                </a:solidFill>
              </a:rPr>
              <a:t>       x = "Year")</a:t>
            </a:r>
          </a:p>
          <a:p>
            <a:pPr marL="0" indent="0">
              <a:buNone/>
            </a:pPr>
            <a:r>
              <a:rPr lang="en-CA" b="1" err="1">
                <a:solidFill>
                  <a:srgbClr val="17A488"/>
                </a:solidFill>
              </a:rPr>
              <a:t>lp</a:t>
            </a:r>
            <a:endParaRPr lang="en-CA" b="1">
              <a:solidFill>
                <a:srgbClr val="17A488"/>
              </a:solidFill>
            </a:endParaRPr>
          </a:p>
        </p:txBody>
      </p:sp>
    </p:spTree>
    <p:extLst>
      <p:ext uri="{BB962C8B-B14F-4D97-AF65-F5344CB8AC3E}">
        <p14:creationId xmlns:p14="http://schemas.microsoft.com/office/powerpoint/2010/main" val="11093390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AB28E-48CE-4EAF-8C5B-D380C9B8A2F3}"/>
              </a:ext>
            </a:extLst>
          </p:cNvPr>
          <p:cNvSpPr>
            <a:spLocks noGrp="1"/>
          </p:cNvSpPr>
          <p:nvPr>
            <p:ph type="title"/>
          </p:nvPr>
        </p:nvSpPr>
        <p:spPr/>
        <p:txBody>
          <a:bodyPr/>
          <a:lstStyle/>
          <a:p>
            <a:r>
              <a:rPr lang="en-CA"/>
              <a:t>Adding a comma to the scale</a:t>
            </a:r>
          </a:p>
        </p:txBody>
      </p:sp>
      <p:sp>
        <p:nvSpPr>
          <p:cNvPr id="3" name="Content Placeholder 2">
            <a:extLst>
              <a:ext uri="{FF2B5EF4-FFF2-40B4-BE49-F238E27FC236}">
                <a16:creationId xmlns:a16="http://schemas.microsoft.com/office/drawing/2014/main" id="{51C57CCE-E4AE-44EE-9A21-D32780BAC470}"/>
              </a:ext>
            </a:extLst>
          </p:cNvPr>
          <p:cNvSpPr>
            <a:spLocks noGrp="1"/>
          </p:cNvSpPr>
          <p:nvPr>
            <p:ph idx="1"/>
          </p:nvPr>
        </p:nvSpPr>
        <p:spPr/>
        <p:txBody>
          <a:bodyPr/>
          <a:lstStyle/>
          <a:p>
            <a:pPr marL="0" indent="0">
              <a:buNone/>
            </a:pPr>
            <a:r>
              <a:rPr lang="fr-FR" b="1" err="1">
                <a:solidFill>
                  <a:srgbClr val="17A488"/>
                </a:solidFill>
              </a:rPr>
              <a:t>lp</a:t>
            </a:r>
            <a:r>
              <a:rPr lang="fr-FR" b="1">
                <a:solidFill>
                  <a:srgbClr val="17A488"/>
                </a:solidFill>
              </a:rPr>
              <a:t> + </a:t>
            </a:r>
            <a:r>
              <a:rPr lang="fr-FR" b="1" err="1">
                <a:solidFill>
                  <a:srgbClr val="17A488"/>
                </a:solidFill>
              </a:rPr>
              <a:t>scale_y_continuous</a:t>
            </a:r>
            <a:r>
              <a:rPr lang="fr-FR" b="1">
                <a:solidFill>
                  <a:srgbClr val="17A488"/>
                </a:solidFill>
              </a:rPr>
              <a:t>(labels = </a:t>
            </a:r>
            <a:r>
              <a:rPr lang="fr-FR" b="1" err="1">
                <a:solidFill>
                  <a:srgbClr val="17A488"/>
                </a:solidFill>
              </a:rPr>
              <a:t>scales</a:t>
            </a:r>
            <a:r>
              <a:rPr lang="fr-FR" b="1">
                <a:solidFill>
                  <a:srgbClr val="17A488"/>
                </a:solidFill>
              </a:rPr>
              <a:t>::comma) </a:t>
            </a:r>
            <a:endParaRPr lang="en-CA" b="1">
              <a:solidFill>
                <a:srgbClr val="17A488"/>
              </a:solidFill>
            </a:endParaRPr>
          </a:p>
        </p:txBody>
      </p:sp>
      <p:pic>
        <p:nvPicPr>
          <p:cNvPr id="4" name="Picture 3">
            <a:extLst>
              <a:ext uri="{FF2B5EF4-FFF2-40B4-BE49-F238E27FC236}">
                <a16:creationId xmlns:a16="http://schemas.microsoft.com/office/drawing/2014/main" id="{77B402A9-2607-4DE0-BB04-A8D2844C73E0}"/>
              </a:ext>
            </a:extLst>
          </p:cNvPr>
          <p:cNvPicPr>
            <a:picLocks noChangeAspect="1"/>
          </p:cNvPicPr>
          <p:nvPr/>
        </p:nvPicPr>
        <p:blipFill>
          <a:blip r:embed="rId2"/>
          <a:stretch>
            <a:fillRect/>
          </a:stretch>
        </p:blipFill>
        <p:spPr>
          <a:xfrm>
            <a:off x="4743899" y="2515211"/>
            <a:ext cx="4323901" cy="3864685"/>
          </a:xfrm>
          <a:prstGeom prst="rect">
            <a:avLst/>
          </a:prstGeom>
        </p:spPr>
      </p:pic>
    </p:spTree>
    <p:extLst>
      <p:ext uri="{BB962C8B-B14F-4D97-AF65-F5344CB8AC3E}">
        <p14:creationId xmlns:p14="http://schemas.microsoft.com/office/powerpoint/2010/main" val="261481585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5FA83-07D7-4F6E-87EB-FF203871F6EC}"/>
              </a:ext>
            </a:extLst>
          </p:cNvPr>
          <p:cNvSpPr>
            <a:spLocks noGrp="1"/>
          </p:cNvSpPr>
          <p:nvPr>
            <p:ph type="title"/>
          </p:nvPr>
        </p:nvSpPr>
        <p:spPr/>
        <p:txBody>
          <a:bodyPr/>
          <a:lstStyle/>
          <a:p>
            <a:r>
              <a:rPr lang="en-CA"/>
              <a:t>Histogram</a:t>
            </a:r>
          </a:p>
        </p:txBody>
      </p:sp>
      <p:sp>
        <p:nvSpPr>
          <p:cNvPr id="3" name="Content Placeholder 2">
            <a:extLst>
              <a:ext uri="{FF2B5EF4-FFF2-40B4-BE49-F238E27FC236}">
                <a16:creationId xmlns:a16="http://schemas.microsoft.com/office/drawing/2014/main" id="{F54DAE00-68A8-4BB6-813F-140E3A1049F3}"/>
              </a:ext>
            </a:extLst>
          </p:cNvPr>
          <p:cNvSpPr>
            <a:spLocks noGrp="1"/>
          </p:cNvSpPr>
          <p:nvPr>
            <p:ph idx="1"/>
          </p:nvPr>
        </p:nvSpPr>
        <p:spPr/>
        <p:txBody>
          <a:bodyPr/>
          <a:lstStyle/>
          <a:p>
            <a:pPr marL="0" indent="0">
              <a:buNone/>
            </a:pPr>
            <a:r>
              <a:rPr lang="en-US" b="1" err="1">
                <a:solidFill>
                  <a:srgbClr val="17A488"/>
                </a:solidFill>
              </a:rPr>
              <a:t>ggplot</a:t>
            </a:r>
            <a:r>
              <a:rPr lang="en-US" b="1">
                <a:solidFill>
                  <a:srgbClr val="17A488"/>
                </a:solidFill>
              </a:rPr>
              <a:t>(data, </a:t>
            </a:r>
            <a:r>
              <a:rPr lang="en-US" b="1" err="1">
                <a:solidFill>
                  <a:srgbClr val="17A488"/>
                </a:solidFill>
              </a:rPr>
              <a:t>aes</a:t>
            </a:r>
            <a:r>
              <a:rPr lang="en-US" b="1">
                <a:solidFill>
                  <a:srgbClr val="17A488"/>
                </a:solidFill>
              </a:rPr>
              <a:t>(x = </a:t>
            </a:r>
            <a:r>
              <a:rPr lang="en-US" b="1" err="1">
                <a:solidFill>
                  <a:srgbClr val="17A488"/>
                </a:solidFill>
              </a:rPr>
              <a:t>gdp</a:t>
            </a:r>
            <a:r>
              <a:rPr lang="en-US" b="1">
                <a:solidFill>
                  <a:srgbClr val="17A488"/>
                </a:solidFill>
              </a:rPr>
              <a:t>)) + </a:t>
            </a:r>
          </a:p>
          <a:p>
            <a:pPr marL="0" indent="0">
              <a:buNone/>
            </a:pPr>
            <a:r>
              <a:rPr lang="en-US" b="1">
                <a:solidFill>
                  <a:srgbClr val="17A488"/>
                </a:solidFill>
              </a:rPr>
              <a:t>  </a:t>
            </a:r>
            <a:r>
              <a:rPr lang="en-US" b="1" err="1">
                <a:solidFill>
                  <a:srgbClr val="17A488"/>
                </a:solidFill>
              </a:rPr>
              <a:t>geom_histogram</a:t>
            </a:r>
            <a:r>
              <a:rPr lang="en-US" b="1">
                <a:solidFill>
                  <a:srgbClr val="17A488"/>
                </a:solidFill>
              </a:rPr>
              <a:t>() + </a:t>
            </a:r>
          </a:p>
          <a:p>
            <a:pPr marL="0" indent="0">
              <a:buNone/>
            </a:pPr>
            <a:r>
              <a:rPr lang="en-US" b="1">
                <a:solidFill>
                  <a:srgbClr val="17A488"/>
                </a:solidFill>
              </a:rPr>
              <a:t>  </a:t>
            </a:r>
            <a:r>
              <a:rPr lang="en-US" b="1" err="1">
                <a:solidFill>
                  <a:srgbClr val="17A488"/>
                </a:solidFill>
              </a:rPr>
              <a:t>theme_classic</a:t>
            </a:r>
            <a:r>
              <a:rPr lang="en-US" b="1">
                <a:solidFill>
                  <a:srgbClr val="17A488"/>
                </a:solidFill>
              </a:rPr>
              <a:t>() + </a:t>
            </a:r>
          </a:p>
          <a:p>
            <a:pPr marL="0" indent="0">
              <a:buNone/>
            </a:pPr>
            <a:r>
              <a:rPr lang="en-US" b="1">
                <a:solidFill>
                  <a:srgbClr val="17A488"/>
                </a:solidFill>
              </a:rPr>
              <a:t>  labs(title = "Income Distribution, 1991-2014",</a:t>
            </a:r>
          </a:p>
          <a:p>
            <a:pPr marL="0" indent="0">
              <a:buNone/>
            </a:pPr>
            <a:r>
              <a:rPr lang="en-US" b="1">
                <a:solidFill>
                  <a:srgbClr val="17A488"/>
                </a:solidFill>
              </a:rPr>
              <a:t>       y = "Count",</a:t>
            </a:r>
          </a:p>
          <a:p>
            <a:pPr marL="0" indent="0">
              <a:buNone/>
            </a:pPr>
            <a:r>
              <a:rPr lang="en-US" b="1">
                <a:solidFill>
                  <a:srgbClr val="17A488"/>
                </a:solidFill>
              </a:rPr>
              <a:t>       x = "GDP per capita") </a:t>
            </a:r>
            <a:endParaRPr lang="en-CA" b="1">
              <a:solidFill>
                <a:srgbClr val="17A488"/>
              </a:solidFill>
            </a:endParaRPr>
          </a:p>
        </p:txBody>
      </p:sp>
    </p:spTree>
    <p:extLst>
      <p:ext uri="{BB962C8B-B14F-4D97-AF65-F5344CB8AC3E}">
        <p14:creationId xmlns:p14="http://schemas.microsoft.com/office/powerpoint/2010/main" val="170377224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00AFB-68FC-45F0-AAAF-5B7B5A338DE7}"/>
              </a:ext>
            </a:extLst>
          </p:cNvPr>
          <p:cNvSpPr>
            <a:spLocks noGrp="1"/>
          </p:cNvSpPr>
          <p:nvPr>
            <p:ph type="title"/>
          </p:nvPr>
        </p:nvSpPr>
        <p:spPr/>
        <p:txBody>
          <a:bodyPr/>
          <a:lstStyle/>
          <a:p>
            <a:r>
              <a:rPr lang="en-CA"/>
              <a:t>Histogram</a:t>
            </a:r>
          </a:p>
        </p:txBody>
      </p:sp>
      <p:sp>
        <p:nvSpPr>
          <p:cNvPr id="3" name="Content Placeholder 2">
            <a:extLst>
              <a:ext uri="{FF2B5EF4-FFF2-40B4-BE49-F238E27FC236}">
                <a16:creationId xmlns:a16="http://schemas.microsoft.com/office/drawing/2014/main" id="{B95ABC0B-5CC3-400A-BD77-D623AA6DA4AA}"/>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B3A068B9-074D-4921-8C36-696B73D51A2D}"/>
              </a:ext>
            </a:extLst>
          </p:cNvPr>
          <p:cNvPicPr>
            <a:picLocks noChangeAspect="1"/>
          </p:cNvPicPr>
          <p:nvPr/>
        </p:nvPicPr>
        <p:blipFill>
          <a:blip r:embed="rId2"/>
          <a:stretch>
            <a:fillRect/>
          </a:stretch>
        </p:blipFill>
        <p:spPr>
          <a:xfrm>
            <a:off x="4412867" y="1927661"/>
            <a:ext cx="5763429" cy="4515480"/>
          </a:xfrm>
          <a:prstGeom prst="rect">
            <a:avLst/>
          </a:prstGeom>
        </p:spPr>
      </p:pic>
    </p:spTree>
    <p:extLst>
      <p:ext uri="{BB962C8B-B14F-4D97-AF65-F5344CB8AC3E}">
        <p14:creationId xmlns:p14="http://schemas.microsoft.com/office/powerpoint/2010/main" val="9123105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350D6-8B81-45F5-9127-E23F2B34AED1}"/>
              </a:ext>
            </a:extLst>
          </p:cNvPr>
          <p:cNvSpPr>
            <a:spLocks noGrp="1"/>
          </p:cNvSpPr>
          <p:nvPr>
            <p:ph type="title"/>
          </p:nvPr>
        </p:nvSpPr>
        <p:spPr/>
        <p:txBody>
          <a:bodyPr/>
          <a:lstStyle/>
          <a:p>
            <a:r>
              <a:rPr lang="en-CA"/>
              <a:t>Analysis</a:t>
            </a:r>
          </a:p>
        </p:txBody>
      </p:sp>
      <p:sp>
        <p:nvSpPr>
          <p:cNvPr id="3" name="Content Placeholder 2">
            <a:extLst>
              <a:ext uri="{FF2B5EF4-FFF2-40B4-BE49-F238E27FC236}">
                <a16:creationId xmlns:a16="http://schemas.microsoft.com/office/drawing/2014/main" id="{5C1AE850-FACE-4E96-8E38-3EF5E7813655}"/>
              </a:ext>
            </a:extLst>
          </p:cNvPr>
          <p:cNvSpPr>
            <a:spLocks noGrp="1"/>
          </p:cNvSpPr>
          <p:nvPr>
            <p:ph idx="1"/>
          </p:nvPr>
        </p:nvSpPr>
        <p:spPr/>
        <p:txBody>
          <a:bodyPr/>
          <a:lstStyle/>
          <a:p>
            <a:r>
              <a:rPr lang="en-CA"/>
              <a:t>Pairwise t-test</a:t>
            </a:r>
          </a:p>
          <a:p>
            <a:r>
              <a:rPr lang="en-CA"/>
              <a:t>Correlation</a:t>
            </a:r>
          </a:p>
          <a:p>
            <a:r>
              <a:rPr lang="en-CA"/>
              <a:t>Regression</a:t>
            </a:r>
          </a:p>
          <a:p>
            <a:endParaRPr lang="en-CA"/>
          </a:p>
        </p:txBody>
      </p:sp>
    </p:spTree>
    <p:extLst>
      <p:ext uri="{BB962C8B-B14F-4D97-AF65-F5344CB8AC3E}">
        <p14:creationId xmlns:p14="http://schemas.microsoft.com/office/powerpoint/2010/main" val="342464125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81C70-62C8-4CF3-A50B-EBC4659FEDE5}"/>
              </a:ext>
            </a:extLst>
          </p:cNvPr>
          <p:cNvSpPr>
            <a:spLocks noGrp="1"/>
          </p:cNvSpPr>
          <p:nvPr>
            <p:ph type="title"/>
          </p:nvPr>
        </p:nvSpPr>
        <p:spPr/>
        <p:txBody>
          <a:bodyPr/>
          <a:lstStyle/>
          <a:p>
            <a:r>
              <a:rPr lang="en-CA"/>
              <a:t>Comparing CAN &amp; AUS </a:t>
            </a:r>
          </a:p>
        </p:txBody>
      </p:sp>
      <p:sp>
        <p:nvSpPr>
          <p:cNvPr id="3" name="Content Placeholder 2">
            <a:extLst>
              <a:ext uri="{FF2B5EF4-FFF2-40B4-BE49-F238E27FC236}">
                <a16:creationId xmlns:a16="http://schemas.microsoft.com/office/drawing/2014/main" id="{89FEB431-4C60-459E-A1BD-5DA105762240}"/>
              </a:ext>
            </a:extLst>
          </p:cNvPr>
          <p:cNvSpPr>
            <a:spLocks noGrp="1"/>
          </p:cNvSpPr>
          <p:nvPr>
            <p:ph idx="1"/>
          </p:nvPr>
        </p:nvSpPr>
        <p:spPr/>
        <p:txBody>
          <a:bodyPr/>
          <a:lstStyle/>
          <a:p>
            <a:r>
              <a:rPr lang="en-CA"/>
              <a:t>Let’s compare the carbon emissions of Canada and Australia. </a:t>
            </a:r>
          </a:p>
          <a:p>
            <a:pPr marL="0" indent="0">
              <a:buNone/>
            </a:pPr>
            <a:r>
              <a:rPr lang="en-US" sz="2400" b="1">
                <a:solidFill>
                  <a:srgbClr val="17A488"/>
                </a:solidFill>
              </a:rPr>
              <a:t>data %&gt;%</a:t>
            </a:r>
          </a:p>
          <a:p>
            <a:pPr marL="0" indent="0">
              <a:buNone/>
            </a:pPr>
            <a:r>
              <a:rPr lang="en-US" sz="2400" b="1">
                <a:solidFill>
                  <a:srgbClr val="17A488"/>
                </a:solidFill>
              </a:rPr>
              <a:t>  filter(country == "Canada" | country == "Australia") %&gt;% </a:t>
            </a:r>
          </a:p>
          <a:p>
            <a:pPr marL="0" indent="0">
              <a:buNone/>
            </a:pPr>
            <a:r>
              <a:rPr lang="en-US" sz="2400" b="1">
                <a:solidFill>
                  <a:srgbClr val="17A488"/>
                </a:solidFill>
              </a:rPr>
              <a:t>  </a:t>
            </a:r>
            <a:r>
              <a:rPr lang="en-US" sz="2400" b="1" err="1">
                <a:solidFill>
                  <a:srgbClr val="17A488"/>
                </a:solidFill>
              </a:rPr>
              <a:t>group_by</a:t>
            </a:r>
            <a:r>
              <a:rPr lang="en-US" sz="2400" b="1">
                <a:solidFill>
                  <a:srgbClr val="17A488"/>
                </a:solidFill>
              </a:rPr>
              <a:t>(country) %&gt;%</a:t>
            </a:r>
          </a:p>
          <a:p>
            <a:pPr marL="0" indent="0">
              <a:buNone/>
            </a:pPr>
            <a:r>
              <a:rPr lang="en-US" sz="2400" b="1">
                <a:solidFill>
                  <a:srgbClr val="17A488"/>
                </a:solidFill>
              </a:rPr>
              <a:t>  </a:t>
            </a:r>
            <a:r>
              <a:rPr lang="en-US" sz="2400" b="1" err="1">
                <a:solidFill>
                  <a:srgbClr val="17A488"/>
                </a:solidFill>
              </a:rPr>
              <a:t>ggplot</a:t>
            </a:r>
            <a:r>
              <a:rPr lang="en-US" sz="2400" b="1">
                <a:solidFill>
                  <a:srgbClr val="17A488"/>
                </a:solidFill>
              </a:rPr>
              <a:t>(</a:t>
            </a:r>
            <a:r>
              <a:rPr lang="en-US" sz="2400" b="1" err="1">
                <a:solidFill>
                  <a:srgbClr val="17A488"/>
                </a:solidFill>
              </a:rPr>
              <a:t>aes</a:t>
            </a:r>
            <a:r>
              <a:rPr lang="en-US" sz="2400" b="1">
                <a:solidFill>
                  <a:srgbClr val="17A488"/>
                </a:solidFill>
              </a:rPr>
              <a:t>(x = country, y = emissions)) +</a:t>
            </a:r>
          </a:p>
          <a:p>
            <a:pPr marL="0" indent="0">
              <a:buNone/>
            </a:pPr>
            <a:r>
              <a:rPr lang="en-US" sz="2400" b="1">
                <a:solidFill>
                  <a:srgbClr val="17A488"/>
                </a:solidFill>
              </a:rPr>
              <a:t>  </a:t>
            </a:r>
            <a:r>
              <a:rPr lang="en-US" sz="2400" b="1" err="1">
                <a:solidFill>
                  <a:srgbClr val="17A488"/>
                </a:solidFill>
              </a:rPr>
              <a:t>geom_boxplot</a:t>
            </a:r>
            <a:r>
              <a:rPr lang="en-US" sz="2400" b="1">
                <a:solidFill>
                  <a:srgbClr val="17A488"/>
                </a:solidFill>
              </a:rPr>
              <a:t>() +</a:t>
            </a:r>
          </a:p>
          <a:p>
            <a:pPr marL="0" indent="0">
              <a:buNone/>
            </a:pPr>
            <a:r>
              <a:rPr lang="en-US" sz="2400" b="1">
                <a:solidFill>
                  <a:srgbClr val="17A488"/>
                </a:solidFill>
              </a:rPr>
              <a:t>  labs(title = "Comparing Canada and Australia's emissions, 1991-2014",</a:t>
            </a:r>
          </a:p>
          <a:p>
            <a:pPr marL="0" indent="0">
              <a:buNone/>
            </a:pPr>
            <a:r>
              <a:rPr lang="en-US" sz="2400" b="1">
                <a:solidFill>
                  <a:srgbClr val="17A488"/>
                </a:solidFill>
              </a:rPr>
              <a:t>       y = "Emissions",</a:t>
            </a:r>
          </a:p>
          <a:p>
            <a:pPr marL="0" indent="0">
              <a:buNone/>
            </a:pPr>
            <a:r>
              <a:rPr lang="en-US" sz="2400" b="1">
                <a:solidFill>
                  <a:srgbClr val="17A488"/>
                </a:solidFill>
              </a:rPr>
              <a:t>       x = "Country")</a:t>
            </a:r>
            <a:endParaRPr lang="en-CA" sz="2400" b="1">
              <a:solidFill>
                <a:srgbClr val="17A488"/>
              </a:solidFill>
            </a:endParaRPr>
          </a:p>
        </p:txBody>
      </p:sp>
    </p:spTree>
    <p:extLst>
      <p:ext uri="{BB962C8B-B14F-4D97-AF65-F5344CB8AC3E}">
        <p14:creationId xmlns:p14="http://schemas.microsoft.com/office/powerpoint/2010/main" val="6211684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B9834-EC17-4D3D-A28E-BB70BC718459}"/>
              </a:ext>
            </a:extLst>
          </p:cNvPr>
          <p:cNvSpPr>
            <a:spLocks noGrp="1"/>
          </p:cNvSpPr>
          <p:nvPr>
            <p:ph type="title"/>
          </p:nvPr>
        </p:nvSpPr>
        <p:spPr/>
        <p:txBody>
          <a:bodyPr/>
          <a:lstStyle/>
          <a:p>
            <a:r>
              <a:rPr lang="en-CA"/>
              <a:t>Comparing CAN &amp; AUS </a:t>
            </a:r>
          </a:p>
        </p:txBody>
      </p:sp>
      <p:sp>
        <p:nvSpPr>
          <p:cNvPr id="3" name="Content Placeholder 2">
            <a:extLst>
              <a:ext uri="{FF2B5EF4-FFF2-40B4-BE49-F238E27FC236}">
                <a16:creationId xmlns:a16="http://schemas.microsoft.com/office/drawing/2014/main" id="{E900D3BE-6155-471B-AE9D-F71FE647B346}"/>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10427CA9-C6CD-4959-AB15-5B306E5E3024}"/>
              </a:ext>
            </a:extLst>
          </p:cNvPr>
          <p:cNvPicPr>
            <a:picLocks noChangeAspect="1"/>
          </p:cNvPicPr>
          <p:nvPr/>
        </p:nvPicPr>
        <p:blipFill>
          <a:blip r:embed="rId2"/>
          <a:stretch>
            <a:fillRect/>
          </a:stretch>
        </p:blipFill>
        <p:spPr>
          <a:xfrm>
            <a:off x="4422393" y="1941950"/>
            <a:ext cx="5744377" cy="4486901"/>
          </a:xfrm>
          <a:prstGeom prst="rect">
            <a:avLst/>
          </a:prstGeom>
        </p:spPr>
      </p:pic>
    </p:spTree>
    <p:extLst>
      <p:ext uri="{BB962C8B-B14F-4D97-AF65-F5344CB8AC3E}">
        <p14:creationId xmlns:p14="http://schemas.microsoft.com/office/powerpoint/2010/main" val="17153308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0AEE1-467A-4417-9550-96A89D93333C}"/>
              </a:ext>
            </a:extLst>
          </p:cNvPr>
          <p:cNvSpPr>
            <a:spLocks noGrp="1"/>
          </p:cNvSpPr>
          <p:nvPr>
            <p:ph type="title"/>
          </p:nvPr>
        </p:nvSpPr>
        <p:spPr/>
        <p:txBody>
          <a:bodyPr/>
          <a:lstStyle/>
          <a:p>
            <a:r>
              <a:rPr lang="en-CA"/>
              <a:t>t-test</a:t>
            </a:r>
          </a:p>
        </p:txBody>
      </p:sp>
      <p:sp>
        <p:nvSpPr>
          <p:cNvPr id="3" name="Content Placeholder 2">
            <a:extLst>
              <a:ext uri="{FF2B5EF4-FFF2-40B4-BE49-F238E27FC236}">
                <a16:creationId xmlns:a16="http://schemas.microsoft.com/office/drawing/2014/main" id="{7173370B-5E26-4C16-BED2-E4E9ECF5A6D6}"/>
              </a:ext>
            </a:extLst>
          </p:cNvPr>
          <p:cNvSpPr>
            <a:spLocks noGrp="1"/>
          </p:cNvSpPr>
          <p:nvPr>
            <p:ph idx="1"/>
          </p:nvPr>
        </p:nvSpPr>
        <p:spPr/>
        <p:txBody>
          <a:bodyPr/>
          <a:lstStyle/>
          <a:p>
            <a:pPr marL="0" indent="0">
              <a:buNone/>
            </a:pPr>
            <a:r>
              <a:rPr lang="en-US" b="1" err="1">
                <a:solidFill>
                  <a:srgbClr val="17A488"/>
                </a:solidFill>
              </a:rPr>
              <a:t>can_aus</a:t>
            </a:r>
            <a:r>
              <a:rPr lang="en-US" b="1">
                <a:solidFill>
                  <a:srgbClr val="17A488"/>
                </a:solidFill>
              </a:rPr>
              <a:t> &lt;- data %&gt;%</a:t>
            </a:r>
          </a:p>
          <a:p>
            <a:pPr marL="0" indent="0">
              <a:buNone/>
            </a:pPr>
            <a:r>
              <a:rPr lang="en-US" b="1">
                <a:solidFill>
                  <a:srgbClr val="17A488"/>
                </a:solidFill>
              </a:rPr>
              <a:t>  filter(country == "Canada" | country == "Australia")</a:t>
            </a:r>
          </a:p>
          <a:p>
            <a:pPr marL="0" indent="0">
              <a:buNone/>
            </a:pPr>
            <a:endParaRPr lang="en-US" b="1">
              <a:solidFill>
                <a:srgbClr val="17A488"/>
              </a:solidFill>
            </a:endParaRPr>
          </a:p>
          <a:p>
            <a:pPr marL="0" indent="0">
              <a:buNone/>
            </a:pPr>
            <a:r>
              <a:rPr lang="en-US" b="1">
                <a:solidFill>
                  <a:srgbClr val="17A488"/>
                </a:solidFill>
              </a:rPr>
              <a:t>options(</a:t>
            </a:r>
            <a:r>
              <a:rPr lang="en-US" b="1" err="1">
                <a:solidFill>
                  <a:srgbClr val="17A488"/>
                </a:solidFill>
              </a:rPr>
              <a:t>scipen</a:t>
            </a:r>
            <a:r>
              <a:rPr lang="en-US" b="1">
                <a:solidFill>
                  <a:srgbClr val="17A488"/>
                </a:solidFill>
              </a:rPr>
              <a:t> = 0) # to allow for scientific notation again </a:t>
            </a:r>
          </a:p>
          <a:p>
            <a:pPr marL="0" indent="0">
              <a:buNone/>
            </a:pPr>
            <a:r>
              <a:rPr lang="en-US" b="1" err="1">
                <a:solidFill>
                  <a:srgbClr val="17A488"/>
                </a:solidFill>
              </a:rPr>
              <a:t>can_aus_ttest</a:t>
            </a:r>
            <a:r>
              <a:rPr lang="en-US" b="1">
                <a:solidFill>
                  <a:srgbClr val="17A488"/>
                </a:solidFill>
              </a:rPr>
              <a:t> &lt;- </a:t>
            </a:r>
            <a:r>
              <a:rPr lang="en-US" b="1" err="1">
                <a:solidFill>
                  <a:srgbClr val="17A488"/>
                </a:solidFill>
              </a:rPr>
              <a:t>t.test</a:t>
            </a:r>
            <a:r>
              <a:rPr lang="en-US" b="1">
                <a:solidFill>
                  <a:srgbClr val="17A488"/>
                </a:solidFill>
              </a:rPr>
              <a:t>(emissions ~ country, data = </a:t>
            </a:r>
            <a:r>
              <a:rPr lang="en-US" b="1" err="1">
                <a:solidFill>
                  <a:srgbClr val="17A488"/>
                </a:solidFill>
              </a:rPr>
              <a:t>can_aus</a:t>
            </a:r>
            <a:r>
              <a:rPr lang="en-US" b="1">
                <a:solidFill>
                  <a:srgbClr val="17A488"/>
                </a:solidFill>
              </a:rPr>
              <a:t>)</a:t>
            </a:r>
          </a:p>
          <a:p>
            <a:pPr marL="0" indent="0">
              <a:buNone/>
            </a:pPr>
            <a:r>
              <a:rPr lang="en-US" b="1" err="1">
                <a:solidFill>
                  <a:srgbClr val="17A488"/>
                </a:solidFill>
              </a:rPr>
              <a:t>can_aus_ttest</a:t>
            </a:r>
            <a:endParaRPr lang="en-CA" b="1">
              <a:solidFill>
                <a:srgbClr val="17A488"/>
              </a:solidFill>
            </a:endParaRPr>
          </a:p>
        </p:txBody>
      </p:sp>
    </p:spTree>
    <p:extLst>
      <p:ext uri="{BB962C8B-B14F-4D97-AF65-F5344CB8AC3E}">
        <p14:creationId xmlns:p14="http://schemas.microsoft.com/office/powerpoint/2010/main" val="21124039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5713F-0C64-49A2-915F-39572F7C66AD}"/>
              </a:ext>
            </a:extLst>
          </p:cNvPr>
          <p:cNvSpPr>
            <a:spLocks noGrp="1"/>
          </p:cNvSpPr>
          <p:nvPr>
            <p:ph type="title"/>
          </p:nvPr>
        </p:nvSpPr>
        <p:spPr/>
        <p:txBody>
          <a:bodyPr/>
          <a:lstStyle/>
          <a:p>
            <a:r>
              <a:rPr lang="en-CA"/>
              <a:t>Correlation</a:t>
            </a:r>
          </a:p>
        </p:txBody>
      </p:sp>
      <p:sp>
        <p:nvSpPr>
          <p:cNvPr id="3" name="Content Placeholder 2">
            <a:extLst>
              <a:ext uri="{FF2B5EF4-FFF2-40B4-BE49-F238E27FC236}">
                <a16:creationId xmlns:a16="http://schemas.microsoft.com/office/drawing/2014/main" id="{F1A67641-DBA7-42F0-80D4-CB013987F6D8}"/>
              </a:ext>
            </a:extLst>
          </p:cNvPr>
          <p:cNvSpPr>
            <a:spLocks noGrp="1"/>
          </p:cNvSpPr>
          <p:nvPr>
            <p:ph idx="1"/>
          </p:nvPr>
        </p:nvSpPr>
        <p:spPr/>
        <p:txBody>
          <a:bodyPr/>
          <a:lstStyle/>
          <a:p>
            <a:r>
              <a:rPr lang="en-CA"/>
              <a:t>How related are country’s average emissions and average GDP? </a:t>
            </a:r>
          </a:p>
          <a:p>
            <a:endParaRPr lang="en-CA"/>
          </a:p>
          <a:p>
            <a:pPr marL="0" indent="0">
              <a:buNone/>
            </a:pPr>
            <a:r>
              <a:rPr lang="en-US" b="1">
                <a:solidFill>
                  <a:srgbClr val="17A488"/>
                </a:solidFill>
              </a:rPr>
              <a:t>data &lt;- data %&gt;% </a:t>
            </a:r>
          </a:p>
          <a:p>
            <a:pPr marL="0" indent="0">
              <a:buNone/>
            </a:pPr>
            <a:r>
              <a:rPr lang="en-US" b="1">
                <a:solidFill>
                  <a:srgbClr val="17A488"/>
                </a:solidFill>
              </a:rPr>
              <a:t>  </a:t>
            </a:r>
            <a:r>
              <a:rPr lang="en-US" b="1" err="1">
                <a:solidFill>
                  <a:srgbClr val="17A488"/>
                </a:solidFill>
              </a:rPr>
              <a:t>group_by</a:t>
            </a:r>
            <a:r>
              <a:rPr lang="en-US" b="1">
                <a:solidFill>
                  <a:srgbClr val="17A488"/>
                </a:solidFill>
              </a:rPr>
              <a:t>(country) %&gt;%</a:t>
            </a:r>
          </a:p>
          <a:p>
            <a:pPr marL="0" indent="0">
              <a:buNone/>
            </a:pPr>
            <a:r>
              <a:rPr lang="en-US" b="1">
                <a:solidFill>
                  <a:srgbClr val="17A488"/>
                </a:solidFill>
              </a:rPr>
              <a:t>  mutate(</a:t>
            </a:r>
            <a:r>
              <a:rPr lang="en-US" b="1" err="1">
                <a:solidFill>
                  <a:srgbClr val="17A488"/>
                </a:solidFill>
              </a:rPr>
              <a:t>avg_emissions</a:t>
            </a:r>
            <a:r>
              <a:rPr lang="en-US" b="1">
                <a:solidFill>
                  <a:srgbClr val="17A488"/>
                </a:solidFill>
              </a:rPr>
              <a:t> = mean(emissions, na.rm = T),</a:t>
            </a:r>
          </a:p>
          <a:p>
            <a:pPr marL="0" indent="0">
              <a:buNone/>
            </a:pPr>
            <a:r>
              <a:rPr lang="en-US" b="1">
                <a:solidFill>
                  <a:srgbClr val="17A488"/>
                </a:solidFill>
              </a:rPr>
              <a:t>         </a:t>
            </a:r>
            <a:r>
              <a:rPr lang="en-US" b="1" err="1">
                <a:solidFill>
                  <a:srgbClr val="17A488"/>
                </a:solidFill>
              </a:rPr>
              <a:t>avg_gdp</a:t>
            </a:r>
            <a:r>
              <a:rPr lang="en-US" b="1">
                <a:solidFill>
                  <a:srgbClr val="17A488"/>
                </a:solidFill>
              </a:rPr>
              <a:t> = mean(</a:t>
            </a:r>
            <a:r>
              <a:rPr lang="en-US" b="1" err="1">
                <a:solidFill>
                  <a:srgbClr val="17A488"/>
                </a:solidFill>
              </a:rPr>
              <a:t>gdp</a:t>
            </a:r>
            <a:r>
              <a:rPr lang="en-US" b="1">
                <a:solidFill>
                  <a:srgbClr val="17A488"/>
                </a:solidFill>
              </a:rPr>
              <a:t>, na.rm = T))</a:t>
            </a:r>
          </a:p>
          <a:p>
            <a:pPr marL="0" indent="0">
              <a:buNone/>
            </a:pPr>
            <a:endParaRPr lang="en-CA"/>
          </a:p>
        </p:txBody>
      </p:sp>
    </p:spTree>
    <p:extLst>
      <p:ext uri="{BB962C8B-B14F-4D97-AF65-F5344CB8AC3E}">
        <p14:creationId xmlns:p14="http://schemas.microsoft.com/office/powerpoint/2010/main" val="1435186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33C0-50EF-4C7F-AC28-7ED0D5AB5DE6}"/>
              </a:ext>
            </a:extLst>
          </p:cNvPr>
          <p:cNvSpPr>
            <a:spLocks noGrp="1"/>
          </p:cNvSpPr>
          <p:nvPr>
            <p:ph type="title"/>
          </p:nvPr>
        </p:nvSpPr>
        <p:spPr/>
        <p:txBody>
          <a:bodyPr/>
          <a:lstStyle/>
          <a:p>
            <a:r>
              <a:rPr lang="en-CA"/>
              <a:t>Correlation</a:t>
            </a:r>
          </a:p>
        </p:txBody>
      </p:sp>
      <p:sp>
        <p:nvSpPr>
          <p:cNvPr id="3" name="Content Placeholder 2">
            <a:extLst>
              <a:ext uri="{FF2B5EF4-FFF2-40B4-BE49-F238E27FC236}">
                <a16:creationId xmlns:a16="http://schemas.microsoft.com/office/drawing/2014/main" id="{A892D9C5-5B20-43CB-94A4-54DC2A8BFB16}"/>
              </a:ext>
            </a:extLst>
          </p:cNvPr>
          <p:cNvSpPr>
            <a:spLocks noGrp="1"/>
          </p:cNvSpPr>
          <p:nvPr>
            <p:ph idx="1"/>
          </p:nvPr>
        </p:nvSpPr>
        <p:spPr/>
        <p:txBody>
          <a:bodyPr/>
          <a:lstStyle/>
          <a:p>
            <a:pPr marL="0" indent="0">
              <a:buNone/>
            </a:pPr>
            <a:r>
              <a:rPr lang="en-CA" b="1" err="1">
                <a:solidFill>
                  <a:srgbClr val="17A488"/>
                </a:solidFill>
              </a:rPr>
              <a:t>cor</a:t>
            </a:r>
            <a:r>
              <a:rPr lang="en-CA" b="1">
                <a:solidFill>
                  <a:srgbClr val="17A488"/>
                </a:solidFill>
              </a:rPr>
              <a:t> &lt;- </a:t>
            </a:r>
            <a:r>
              <a:rPr lang="en-CA" b="1" err="1">
                <a:solidFill>
                  <a:srgbClr val="17A488"/>
                </a:solidFill>
              </a:rPr>
              <a:t>cor.test</a:t>
            </a:r>
            <a:r>
              <a:rPr lang="en-CA" b="1">
                <a:solidFill>
                  <a:srgbClr val="17A488"/>
                </a:solidFill>
              </a:rPr>
              <a:t>(</a:t>
            </a:r>
            <a:r>
              <a:rPr lang="en-CA" b="1" err="1">
                <a:solidFill>
                  <a:srgbClr val="17A488"/>
                </a:solidFill>
              </a:rPr>
              <a:t>data$avg_emissions</a:t>
            </a:r>
            <a:r>
              <a:rPr lang="en-CA" b="1">
                <a:solidFill>
                  <a:srgbClr val="17A488"/>
                </a:solidFill>
              </a:rPr>
              <a:t>, </a:t>
            </a:r>
            <a:r>
              <a:rPr lang="en-CA" b="1" err="1">
                <a:solidFill>
                  <a:srgbClr val="17A488"/>
                </a:solidFill>
              </a:rPr>
              <a:t>data$avg_gdp</a:t>
            </a:r>
            <a:r>
              <a:rPr lang="en-CA" b="1">
                <a:solidFill>
                  <a:srgbClr val="17A488"/>
                </a:solidFill>
              </a:rPr>
              <a:t>, method = "</a:t>
            </a:r>
            <a:r>
              <a:rPr lang="en-CA" b="1" err="1">
                <a:solidFill>
                  <a:srgbClr val="17A488"/>
                </a:solidFill>
              </a:rPr>
              <a:t>pearson</a:t>
            </a:r>
            <a:r>
              <a:rPr lang="en-CA" b="1">
                <a:solidFill>
                  <a:srgbClr val="17A488"/>
                </a:solidFill>
              </a:rPr>
              <a:t>")</a:t>
            </a:r>
          </a:p>
          <a:p>
            <a:pPr marL="0" indent="0">
              <a:buNone/>
            </a:pPr>
            <a:r>
              <a:rPr lang="en-CA" b="1" err="1">
                <a:solidFill>
                  <a:srgbClr val="17A488"/>
                </a:solidFill>
              </a:rPr>
              <a:t>cor</a:t>
            </a:r>
            <a:endParaRPr lang="en-CA" b="1">
              <a:solidFill>
                <a:srgbClr val="17A488"/>
              </a:solidFill>
            </a:endParaRPr>
          </a:p>
          <a:p>
            <a:pPr marL="0" indent="0">
              <a:buNone/>
            </a:pPr>
            <a:endParaRPr lang="en-CA" b="1">
              <a:solidFill>
                <a:srgbClr val="17A488"/>
              </a:solidFill>
            </a:endParaRPr>
          </a:p>
          <a:p>
            <a:pPr marL="0" indent="0">
              <a:buNone/>
            </a:pPr>
            <a:r>
              <a:rPr lang="en-CA" b="1">
                <a:solidFill>
                  <a:srgbClr val="17A488"/>
                </a:solidFill>
              </a:rPr>
              <a:t>str(</a:t>
            </a:r>
            <a:r>
              <a:rPr lang="en-CA" b="1" err="1">
                <a:solidFill>
                  <a:srgbClr val="17A488"/>
                </a:solidFill>
              </a:rPr>
              <a:t>cor</a:t>
            </a:r>
            <a:r>
              <a:rPr lang="en-CA" b="1">
                <a:solidFill>
                  <a:srgbClr val="17A488"/>
                </a:solidFill>
              </a:rPr>
              <a:t>)</a:t>
            </a:r>
          </a:p>
          <a:p>
            <a:pPr marL="0" indent="0">
              <a:buNone/>
            </a:pPr>
            <a:r>
              <a:rPr lang="en-CA" b="1" err="1">
                <a:solidFill>
                  <a:srgbClr val="17A488"/>
                </a:solidFill>
              </a:rPr>
              <a:t>cor$estimate</a:t>
            </a:r>
            <a:endParaRPr lang="en-CA" b="1">
              <a:solidFill>
                <a:srgbClr val="17A488"/>
              </a:solidFill>
            </a:endParaRPr>
          </a:p>
        </p:txBody>
      </p:sp>
    </p:spTree>
    <p:extLst>
      <p:ext uri="{BB962C8B-B14F-4D97-AF65-F5344CB8AC3E}">
        <p14:creationId xmlns:p14="http://schemas.microsoft.com/office/powerpoint/2010/main" val="12642614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04FFB-C3F8-4621-BD92-D9A3E94AC5F1}"/>
              </a:ext>
            </a:extLst>
          </p:cNvPr>
          <p:cNvSpPr>
            <a:spLocks noGrp="1"/>
          </p:cNvSpPr>
          <p:nvPr>
            <p:ph type="title"/>
          </p:nvPr>
        </p:nvSpPr>
        <p:spPr/>
        <p:txBody>
          <a:bodyPr/>
          <a:lstStyle/>
          <a:p>
            <a:r>
              <a:rPr lang="en-CA"/>
              <a:t>Interacting with R</a:t>
            </a:r>
          </a:p>
        </p:txBody>
      </p:sp>
      <p:sp>
        <p:nvSpPr>
          <p:cNvPr id="3" name="Content Placeholder 2">
            <a:extLst>
              <a:ext uri="{FF2B5EF4-FFF2-40B4-BE49-F238E27FC236}">
                <a16:creationId xmlns:a16="http://schemas.microsoft.com/office/drawing/2014/main" id="{4CF45878-1DB3-46BF-A1AE-A00014F01BB7}"/>
              </a:ext>
            </a:extLst>
          </p:cNvPr>
          <p:cNvSpPr>
            <a:spLocks noGrp="1"/>
          </p:cNvSpPr>
          <p:nvPr>
            <p:ph idx="1"/>
          </p:nvPr>
        </p:nvSpPr>
        <p:spPr>
          <a:xfrm>
            <a:off x="2745508" y="1718894"/>
            <a:ext cx="9098149" cy="4828410"/>
          </a:xfrm>
        </p:spPr>
        <p:txBody>
          <a:bodyPr/>
          <a:lstStyle/>
          <a:p>
            <a:r>
              <a:rPr lang="en-CA"/>
              <a:t>Two ways to code</a:t>
            </a:r>
          </a:p>
          <a:p>
            <a:pPr lvl="1"/>
            <a:r>
              <a:rPr lang="en-CA"/>
              <a:t>Console</a:t>
            </a:r>
          </a:p>
          <a:p>
            <a:pPr lvl="1"/>
            <a:r>
              <a:rPr lang="en-CA"/>
              <a:t>Script files (source editor) </a:t>
            </a:r>
          </a:p>
          <a:p>
            <a:pPr marL="457200" lvl="1" indent="0">
              <a:buNone/>
            </a:pPr>
            <a:endParaRPr lang="en-CA"/>
          </a:p>
          <a:p>
            <a:r>
              <a:rPr lang="en-CA"/>
              <a:t>To execute/run our code from the source editor</a:t>
            </a:r>
          </a:p>
          <a:p>
            <a:pPr lvl="1"/>
            <a:r>
              <a:rPr lang="en-CA"/>
              <a:t>ctrl + enter in Windows </a:t>
            </a:r>
          </a:p>
          <a:p>
            <a:pPr lvl="1"/>
            <a:r>
              <a:rPr lang="en-CA" err="1"/>
              <a:t>cmd</a:t>
            </a:r>
            <a:r>
              <a:rPr lang="en-CA"/>
              <a:t> + return in Mac </a:t>
            </a:r>
          </a:p>
          <a:p>
            <a:pPr marL="457200" lvl="1" indent="0">
              <a:buNone/>
            </a:pPr>
            <a:endParaRPr lang="en-CA"/>
          </a:p>
          <a:p>
            <a:r>
              <a:rPr lang="en-CA"/>
              <a:t>Note: </a:t>
            </a:r>
            <a:r>
              <a:rPr lang="en-US"/>
              <a:t>.</a:t>
            </a:r>
            <a:r>
              <a:rPr lang="en-CA"/>
              <a:t>R scripts is analogous to .do file in Stata</a:t>
            </a:r>
          </a:p>
          <a:p>
            <a:pPr marL="0" indent="0">
              <a:buNone/>
            </a:pPr>
            <a:endParaRPr lang="en-CA"/>
          </a:p>
          <a:p>
            <a:pPr lvl="1"/>
            <a:endParaRPr lang="en-CA"/>
          </a:p>
          <a:p>
            <a:pPr lvl="1"/>
            <a:endParaRPr lang="en-CA"/>
          </a:p>
          <a:p>
            <a:pPr lvl="1"/>
            <a:endParaRPr lang="en-CA"/>
          </a:p>
        </p:txBody>
      </p:sp>
    </p:spTree>
    <p:extLst>
      <p:ext uri="{BB962C8B-B14F-4D97-AF65-F5344CB8AC3E}">
        <p14:creationId xmlns:p14="http://schemas.microsoft.com/office/powerpoint/2010/main" val="283845444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401B7-D9F1-48EB-98B5-D99095FEC3C2}"/>
              </a:ext>
            </a:extLst>
          </p:cNvPr>
          <p:cNvSpPr>
            <a:spLocks noGrp="1"/>
          </p:cNvSpPr>
          <p:nvPr>
            <p:ph type="title"/>
          </p:nvPr>
        </p:nvSpPr>
        <p:spPr/>
        <p:txBody>
          <a:bodyPr/>
          <a:lstStyle/>
          <a:p>
            <a:r>
              <a:rPr lang="en-CA"/>
              <a:t>Regression</a:t>
            </a:r>
          </a:p>
        </p:txBody>
      </p:sp>
      <p:sp>
        <p:nvSpPr>
          <p:cNvPr id="3" name="Content Placeholder 2">
            <a:extLst>
              <a:ext uri="{FF2B5EF4-FFF2-40B4-BE49-F238E27FC236}">
                <a16:creationId xmlns:a16="http://schemas.microsoft.com/office/drawing/2014/main" id="{CFB2EBBE-C1D4-4E3B-8F35-5C8D365446E1}"/>
              </a:ext>
            </a:extLst>
          </p:cNvPr>
          <p:cNvSpPr>
            <a:spLocks noGrp="1"/>
          </p:cNvSpPr>
          <p:nvPr>
            <p:ph idx="1"/>
          </p:nvPr>
        </p:nvSpPr>
        <p:spPr/>
        <p:txBody>
          <a:bodyPr/>
          <a:lstStyle/>
          <a:p>
            <a:pPr marL="0" indent="0">
              <a:buNone/>
            </a:pPr>
            <a:endParaRPr lang="en-CA" b="1">
              <a:solidFill>
                <a:srgbClr val="17A488"/>
              </a:solidFill>
            </a:endParaRPr>
          </a:p>
          <a:p>
            <a:pPr marL="0" indent="0">
              <a:buNone/>
            </a:pPr>
            <a:endParaRPr lang="en-CA" b="1">
              <a:solidFill>
                <a:srgbClr val="17A488"/>
              </a:solidFill>
            </a:endParaRPr>
          </a:p>
          <a:p>
            <a:pPr marL="0" indent="0">
              <a:buNone/>
            </a:pPr>
            <a:r>
              <a:rPr lang="en-CA" b="1">
                <a:solidFill>
                  <a:srgbClr val="17A488"/>
                </a:solidFill>
              </a:rPr>
              <a:t>reg1 &lt;- </a:t>
            </a:r>
            <a:r>
              <a:rPr lang="en-CA" b="1" err="1">
                <a:solidFill>
                  <a:srgbClr val="17A488"/>
                </a:solidFill>
              </a:rPr>
              <a:t>lm</a:t>
            </a:r>
            <a:r>
              <a:rPr lang="en-CA" b="1">
                <a:solidFill>
                  <a:srgbClr val="17A488"/>
                </a:solidFill>
              </a:rPr>
              <a:t>(emissions ~ </a:t>
            </a:r>
            <a:r>
              <a:rPr lang="en-CA" b="1" err="1">
                <a:solidFill>
                  <a:srgbClr val="17A488"/>
                </a:solidFill>
              </a:rPr>
              <a:t>gdp</a:t>
            </a:r>
            <a:r>
              <a:rPr lang="en-CA" b="1">
                <a:solidFill>
                  <a:srgbClr val="17A488"/>
                </a:solidFill>
              </a:rPr>
              <a:t>, data = data)</a:t>
            </a:r>
          </a:p>
          <a:p>
            <a:pPr marL="0" indent="0">
              <a:buNone/>
            </a:pPr>
            <a:r>
              <a:rPr lang="en-CA" b="1">
                <a:solidFill>
                  <a:srgbClr val="17A488"/>
                </a:solidFill>
              </a:rPr>
              <a:t>reg1</a:t>
            </a:r>
          </a:p>
          <a:p>
            <a:pPr marL="0" indent="0">
              <a:buNone/>
            </a:pPr>
            <a:endParaRPr lang="en-CA" b="1">
              <a:solidFill>
                <a:srgbClr val="17A488"/>
              </a:solidFill>
            </a:endParaRPr>
          </a:p>
          <a:p>
            <a:pPr marL="0" indent="0">
              <a:buNone/>
            </a:pPr>
            <a:r>
              <a:rPr lang="en-CA" b="1">
                <a:solidFill>
                  <a:srgbClr val="17A488"/>
                </a:solidFill>
              </a:rPr>
              <a:t>summary(reg1)</a:t>
            </a:r>
          </a:p>
          <a:p>
            <a:pPr marL="0" indent="0">
              <a:buNone/>
            </a:pPr>
            <a:endParaRPr lang="en-CA" b="1">
              <a:solidFill>
                <a:srgbClr val="17A488"/>
              </a:solidFill>
            </a:endParaRPr>
          </a:p>
          <a:p>
            <a:pPr marL="0" indent="0">
              <a:buNone/>
            </a:pPr>
            <a:r>
              <a:rPr lang="en-US" b="1">
                <a:solidFill>
                  <a:srgbClr val="17A488"/>
                </a:solidFill>
              </a:rPr>
              <a:t>str(summary(reg1))</a:t>
            </a:r>
          </a:p>
          <a:p>
            <a:pPr marL="0" indent="0">
              <a:buNone/>
            </a:pPr>
            <a:r>
              <a:rPr lang="en-US" b="1">
                <a:solidFill>
                  <a:srgbClr val="17A488"/>
                </a:solidFill>
              </a:rPr>
              <a:t>summary(reg1)$coefficients</a:t>
            </a:r>
            <a:endParaRPr lang="en-CA" b="1">
              <a:solidFill>
                <a:srgbClr val="17A488"/>
              </a:solidFill>
            </a:endParaRPr>
          </a:p>
        </p:txBody>
      </p:sp>
      <p:pic>
        <p:nvPicPr>
          <p:cNvPr id="4" name="Picture 3">
            <a:extLst>
              <a:ext uri="{FF2B5EF4-FFF2-40B4-BE49-F238E27FC236}">
                <a16:creationId xmlns:a16="http://schemas.microsoft.com/office/drawing/2014/main" id="{61B35E65-46B1-4A95-975F-FD62346AA1FE}"/>
              </a:ext>
            </a:extLst>
          </p:cNvPr>
          <p:cNvPicPr>
            <a:picLocks noChangeAspect="1"/>
          </p:cNvPicPr>
          <p:nvPr/>
        </p:nvPicPr>
        <p:blipFill>
          <a:blip r:embed="rId2"/>
          <a:stretch>
            <a:fillRect/>
          </a:stretch>
        </p:blipFill>
        <p:spPr>
          <a:xfrm>
            <a:off x="4241537" y="1771196"/>
            <a:ext cx="6106089" cy="812504"/>
          </a:xfrm>
          <a:prstGeom prst="rect">
            <a:avLst/>
          </a:prstGeom>
        </p:spPr>
      </p:pic>
    </p:spTree>
    <p:extLst>
      <p:ext uri="{BB962C8B-B14F-4D97-AF65-F5344CB8AC3E}">
        <p14:creationId xmlns:p14="http://schemas.microsoft.com/office/powerpoint/2010/main" val="290996402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7B921-596D-409E-8492-BB47563A8775}"/>
              </a:ext>
            </a:extLst>
          </p:cNvPr>
          <p:cNvSpPr>
            <a:spLocks noGrp="1"/>
          </p:cNvSpPr>
          <p:nvPr>
            <p:ph type="title"/>
          </p:nvPr>
        </p:nvSpPr>
        <p:spPr/>
        <p:txBody>
          <a:bodyPr/>
          <a:lstStyle/>
          <a:p>
            <a:r>
              <a:rPr lang="en-CA"/>
              <a:t>Exporting results </a:t>
            </a:r>
          </a:p>
        </p:txBody>
      </p:sp>
      <p:sp>
        <p:nvSpPr>
          <p:cNvPr id="3" name="Content Placeholder 2">
            <a:extLst>
              <a:ext uri="{FF2B5EF4-FFF2-40B4-BE49-F238E27FC236}">
                <a16:creationId xmlns:a16="http://schemas.microsoft.com/office/drawing/2014/main" id="{127D1BD1-DB0A-4666-82C8-3479717A12A6}"/>
              </a:ext>
            </a:extLst>
          </p:cNvPr>
          <p:cNvSpPr>
            <a:spLocks noGrp="1"/>
          </p:cNvSpPr>
          <p:nvPr>
            <p:ph idx="1"/>
          </p:nvPr>
        </p:nvSpPr>
        <p:spPr>
          <a:xfrm>
            <a:off x="2745508" y="1636259"/>
            <a:ext cx="9098149" cy="4828410"/>
          </a:xfrm>
        </p:spPr>
        <p:txBody>
          <a:bodyPr/>
          <a:lstStyle/>
          <a:p>
            <a:pPr marL="0" indent="0">
              <a:buNone/>
            </a:pPr>
            <a:r>
              <a:rPr lang="en-CA" b="1">
                <a:solidFill>
                  <a:srgbClr val="17A488"/>
                </a:solidFill>
              </a:rPr>
              <a:t>tidy_reg1 &lt;- tidy(reg1)</a:t>
            </a:r>
          </a:p>
          <a:p>
            <a:pPr marL="0" indent="0">
              <a:buNone/>
            </a:pPr>
            <a:r>
              <a:rPr lang="en-US" b="1" err="1">
                <a:solidFill>
                  <a:srgbClr val="17A488"/>
                </a:solidFill>
              </a:rPr>
              <a:t>write_csv</a:t>
            </a:r>
            <a:r>
              <a:rPr lang="en-US" b="1">
                <a:solidFill>
                  <a:srgbClr val="17A488"/>
                </a:solidFill>
              </a:rPr>
              <a:t>(tidy_reg1, file = here("output", "tidy_reg1.csv"))</a:t>
            </a:r>
          </a:p>
          <a:p>
            <a:pPr marL="0" indent="0">
              <a:buNone/>
            </a:pPr>
            <a:endParaRPr lang="en-US" sz="2000" b="1">
              <a:solidFill>
                <a:srgbClr val="17A488"/>
              </a:solidFill>
            </a:endParaRPr>
          </a:p>
          <a:p>
            <a:pPr marL="0" indent="0">
              <a:buNone/>
            </a:pPr>
            <a:r>
              <a:rPr lang="en-CA" b="1" err="1">
                <a:solidFill>
                  <a:srgbClr val="17A488"/>
                </a:solidFill>
              </a:rPr>
              <a:t>modelsummary</a:t>
            </a:r>
            <a:r>
              <a:rPr lang="en-CA" b="1">
                <a:solidFill>
                  <a:srgbClr val="17A488"/>
                </a:solidFill>
              </a:rPr>
              <a:t>(reg1, </a:t>
            </a:r>
          </a:p>
          <a:p>
            <a:pPr marL="0" indent="0">
              <a:buNone/>
            </a:pPr>
            <a:r>
              <a:rPr lang="en-CA" b="1">
                <a:solidFill>
                  <a:srgbClr val="17A488"/>
                </a:solidFill>
              </a:rPr>
              <a:t>             </a:t>
            </a:r>
            <a:r>
              <a:rPr lang="en-CA" b="1" err="1">
                <a:solidFill>
                  <a:srgbClr val="17A488"/>
                </a:solidFill>
              </a:rPr>
              <a:t>coef_rename</a:t>
            </a:r>
            <a:r>
              <a:rPr lang="en-CA" b="1">
                <a:solidFill>
                  <a:srgbClr val="17A488"/>
                </a:solidFill>
              </a:rPr>
              <a:t> = c("</a:t>
            </a:r>
            <a:r>
              <a:rPr lang="en-CA" b="1" err="1">
                <a:solidFill>
                  <a:srgbClr val="17A488"/>
                </a:solidFill>
              </a:rPr>
              <a:t>gdp</a:t>
            </a:r>
            <a:r>
              <a:rPr lang="en-CA" b="1">
                <a:solidFill>
                  <a:srgbClr val="17A488"/>
                </a:solidFill>
              </a:rPr>
              <a:t>" = "GDP", "(Intercept)" = "Intercept"), </a:t>
            </a:r>
          </a:p>
          <a:p>
            <a:pPr marL="0" indent="0">
              <a:buNone/>
            </a:pPr>
            <a:r>
              <a:rPr lang="en-CA" b="1">
                <a:solidFill>
                  <a:srgbClr val="17A488"/>
                </a:solidFill>
              </a:rPr>
              <a:t>             stars = TRUE, statistic = '</a:t>
            </a:r>
            <a:r>
              <a:rPr lang="en-CA" b="1" err="1">
                <a:solidFill>
                  <a:srgbClr val="17A488"/>
                </a:solidFill>
              </a:rPr>
              <a:t>std.error</a:t>
            </a:r>
            <a:r>
              <a:rPr lang="en-CA" b="1">
                <a:solidFill>
                  <a:srgbClr val="17A488"/>
                </a:solidFill>
              </a:rPr>
              <a:t>',</a:t>
            </a:r>
          </a:p>
          <a:p>
            <a:pPr marL="0" indent="0">
              <a:buNone/>
            </a:pPr>
            <a:r>
              <a:rPr lang="en-CA" b="1">
                <a:solidFill>
                  <a:srgbClr val="17A488"/>
                </a:solidFill>
              </a:rPr>
              <a:t>             </a:t>
            </a:r>
            <a:r>
              <a:rPr lang="en-CA" b="1" err="1">
                <a:solidFill>
                  <a:srgbClr val="17A488"/>
                </a:solidFill>
              </a:rPr>
              <a:t>fmt</a:t>
            </a:r>
            <a:r>
              <a:rPr lang="en-CA" b="1">
                <a:solidFill>
                  <a:srgbClr val="17A488"/>
                </a:solidFill>
              </a:rPr>
              <a:t>= '%.4f',</a:t>
            </a:r>
          </a:p>
          <a:p>
            <a:pPr marL="0" indent="0">
              <a:buNone/>
            </a:pPr>
            <a:r>
              <a:rPr lang="en-CA" b="1">
                <a:solidFill>
                  <a:srgbClr val="17A488"/>
                </a:solidFill>
              </a:rPr>
              <a:t>             </a:t>
            </a:r>
            <a:r>
              <a:rPr lang="en-CA" b="1" err="1">
                <a:solidFill>
                  <a:srgbClr val="17A488"/>
                </a:solidFill>
              </a:rPr>
              <a:t>gof_omit</a:t>
            </a:r>
            <a:r>
              <a:rPr lang="en-CA" b="1">
                <a:solidFill>
                  <a:srgbClr val="17A488"/>
                </a:solidFill>
              </a:rPr>
              <a:t> = 'DF|AIC|BIC|Log|R2 Adj.',</a:t>
            </a:r>
          </a:p>
          <a:p>
            <a:pPr marL="0" indent="0">
              <a:buNone/>
            </a:pPr>
            <a:r>
              <a:rPr lang="en-CA" b="1">
                <a:solidFill>
                  <a:srgbClr val="17A488"/>
                </a:solidFill>
              </a:rPr>
              <a:t>             output = '</a:t>
            </a:r>
            <a:r>
              <a:rPr lang="en-CA" b="1" err="1">
                <a:solidFill>
                  <a:srgbClr val="17A488"/>
                </a:solidFill>
              </a:rPr>
              <a:t>flextable</a:t>
            </a:r>
            <a:r>
              <a:rPr lang="en-CA" b="1">
                <a:solidFill>
                  <a:srgbClr val="17A488"/>
                </a:solidFill>
              </a:rPr>
              <a:t>')</a:t>
            </a:r>
          </a:p>
        </p:txBody>
      </p:sp>
    </p:spTree>
    <p:extLst>
      <p:ext uri="{BB962C8B-B14F-4D97-AF65-F5344CB8AC3E}">
        <p14:creationId xmlns:p14="http://schemas.microsoft.com/office/powerpoint/2010/main" val="3282414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96F7-A22E-40D9-A1BC-15E94020C0DF}"/>
              </a:ext>
            </a:extLst>
          </p:cNvPr>
          <p:cNvSpPr>
            <a:spLocks noGrp="1"/>
          </p:cNvSpPr>
          <p:nvPr>
            <p:ph type="title"/>
          </p:nvPr>
        </p:nvSpPr>
        <p:spPr/>
        <p:txBody>
          <a:bodyPr/>
          <a:lstStyle/>
          <a:p>
            <a:r>
              <a:rPr lang="en-CA"/>
              <a:t>Exporting results</a:t>
            </a:r>
          </a:p>
        </p:txBody>
      </p:sp>
      <p:sp>
        <p:nvSpPr>
          <p:cNvPr id="3" name="Content Placeholder 2">
            <a:extLst>
              <a:ext uri="{FF2B5EF4-FFF2-40B4-BE49-F238E27FC236}">
                <a16:creationId xmlns:a16="http://schemas.microsoft.com/office/drawing/2014/main" id="{2316BBCE-946A-4D5C-9796-736CDDCB0384}"/>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5428D66F-A7E4-45AB-87CF-CB773190B5AB}"/>
              </a:ext>
            </a:extLst>
          </p:cNvPr>
          <p:cNvPicPr>
            <a:picLocks noChangeAspect="1"/>
          </p:cNvPicPr>
          <p:nvPr/>
        </p:nvPicPr>
        <p:blipFill>
          <a:blip r:embed="rId2"/>
          <a:stretch>
            <a:fillRect/>
          </a:stretch>
        </p:blipFill>
        <p:spPr>
          <a:xfrm>
            <a:off x="5318234" y="1377088"/>
            <a:ext cx="3800623" cy="5170216"/>
          </a:xfrm>
          <a:prstGeom prst="rect">
            <a:avLst/>
          </a:prstGeom>
        </p:spPr>
      </p:pic>
    </p:spTree>
    <p:extLst>
      <p:ext uri="{BB962C8B-B14F-4D97-AF65-F5344CB8AC3E}">
        <p14:creationId xmlns:p14="http://schemas.microsoft.com/office/powerpoint/2010/main" val="2723305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442E-8643-4B80-A409-3725CD27B96B}"/>
              </a:ext>
            </a:extLst>
          </p:cNvPr>
          <p:cNvSpPr>
            <a:spLocks noGrp="1"/>
          </p:cNvSpPr>
          <p:nvPr>
            <p:ph type="title"/>
          </p:nvPr>
        </p:nvSpPr>
        <p:spPr/>
        <p:txBody>
          <a:bodyPr/>
          <a:lstStyle/>
          <a:p>
            <a:r>
              <a:rPr lang="en-CA"/>
              <a:t>What we just did</a:t>
            </a:r>
          </a:p>
        </p:txBody>
      </p:sp>
      <p:sp>
        <p:nvSpPr>
          <p:cNvPr id="3" name="Content Placeholder 2">
            <a:extLst>
              <a:ext uri="{FF2B5EF4-FFF2-40B4-BE49-F238E27FC236}">
                <a16:creationId xmlns:a16="http://schemas.microsoft.com/office/drawing/2014/main" id="{7F01094F-4C0F-4E46-946B-AA14841CC85D}"/>
              </a:ext>
            </a:extLst>
          </p:cNvPr>
          <p:cNvSpPr>
            <a:spLocks noGrp="1"/>
          </p:cNvSpPr>
          <p:nvPr>
            <p:ph idx="1"/>
          </p:nvPr>
        </p:nvSpPr>
        <p:spPr/>
        <p:txBody>
          <a:bodyPr/>
          <a:lstStyle/>
          <a:p>
            <a:r>
              <a:rPr lang="en-CA"/>
              <a:t>Conduct pairwise t-test</a:t>
            </a:r>
          </a:p>
          <a:p>
            <a:r>
              <a:rPr lang="en-CA"/>
              <a:t>Calculate the correlation coefficient</a:t>
            </a:r>
          </a:p>
          <a:p>
            <a:r>
              <a:rPr lang="en-CA"/>
              <a:t>Run an OLS regression in R</a:t>
            </a:r>
          </a:p>
        </p:txBody>
      </p:sp>
    </p:spTree>
    <p:extLst>
      <p:ext uri="{BB962C8B-B14F-4D97-AF65-F5344CB8AC3E}">
        <p14:creationId xmlns:p14="http://schemas.microsoft.com/office/powerpoint/2010/main" val="37763558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207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0E93A-4DC4-4FCB-8C6C-C6E27C5035E6}"/>
              </a:ext>
            </a:extLst>
          </p:cNvPr>
          <p:cNvSpPr>
            <a:spLocks noGrp="1"/>
          </p:cNvSpPr>
          <p:nvPr>
            <p:ph type="title"/>
          </p:nvPr>
        </p:nvSpPr>
        <p:spPr/>
        <p:txBody>
          <a:bodyPr/>
          <a:lstStyle/>
          <a:p>
            <a:r>
              <a:rPr lang="en-CA"/>
              <a:t>Interacting with R</a:t>
            </a:r>
          </a:p>
        </p:txBody>
      </p:sp>
      <p:sp>
        <p:nvSpPr>
          <p:cNvPr id="3" name="Content Placeholder 2">
            <a:extLst>
              <a:ext uri="{FF2B5EF4-FFF2-40B4-BE49-F238E27FC236}">
                <a16:creationId xmlns:a16="http://schemas.microsoft.com/office/drawing/2014/main" id="{F59B3285-921A-4A8F-B9BF-C362C6FFE4AD}"/>
              </a:ext>
            </a:extLst>
          </p:cNvPr>
          <p:cNvSpPr>
            <a:spLocks noGrp="1"/>
          </p:cNvSpPr>
          <p:nvPr>
            <p:ph idx="1"/>
          </p:nvPr>
        </p:nvSpPr>
        <p:spPr/>
        <p:txBody>
          <a:bodyPr/>
          <a:lstStyle/>
          <a:p>
            <a:r>
              <a:rPr lang="en-CA"/>
              <a:t>If you see the “&gt;” prompt, that means R is ready to accept new commands</a:t>
            </a:r>
          </a:p>
          <a:p>
            <a:endParaRPr lang="en-CA"/>
          </a:p>
          <a:p>
            <a:r>
              <a:rPr lang="en-CA"/>
              <a:t>If you see the + prompt, that means R is waiting for you to enter more text, i.e. your code is still incomplete</a:t>
            </a:r>
          </a:p>
          <a:p>
            <a:pPr lvl="1"/>
            <a:r>
              <a:rPr lang="en-CA"/>
              <a:t>Missing a parenthesis or quotation</a:t>
            </a:r>
          </a:p>
          <a:p>
            <a:pPr lvl="1"/>
            <a:r>
              <a:rPr lang="en-CA"/>
              <a:t>To cancel this incomplete command, press </a:t>
            </a:r>
            <a:r>
              <a:rPr lang="en-CA" i="1"/>
              <a:t>Esc </a:t>
            </a:r>
            <a:r>
              <a:rPr lang="en-CA"/>
              <a:t>on your keyboard while inside the console window </a:t>
            </a:r>
          </a:p>
          <a:p>
            <a:pPr lvl="1"/>
            <a:endParaRPr lang="en-CA"/>
          </a:p>
          <a:p>
            <a:pPr marL="457200" lvl="1" indent="0">
              <a:buNone/>
            </a:pPr>
            <a:endParaRPr lang="en-CA"/>
          </a:p>
        </p:txBody>
      </p:sp>
    </p:spTree>
    <p:extLst>
      <p:ext uri="{BB962C8B-B14F-4D97-AF65-F5344CB8AC3E}">
        <p14:creationId xmlns:p14="http://schemas.microsoft.com/office/powerpoint/2010/main" val="945019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30F-8AA8-4E10-9240-C9FBCF737212}"/>
              </a:ext>
            </a:extLst>
          </p:cNvPr>
          <p:cNvSpPr>
            <a:spLocks noGrp="1"/>
          </p:cNvSpPr>
          <p:nvPr>
            <p:ph type="title"/>
          </p:nvPr>
        </p:nvSpPr>
        <p:spPr/>
        <p:txBody>
          <a:bodyPr/>
          <a:lstStyle/>
          <a:p>
            <a:r>
              <a:rPr lang="en-CA"/>
              <a:t>Roadmap</a:t>
            </a:r>
          </a:p>
        </p:txBody>
      </p:sp>
      <p:sp>
        <p:nvSpPr>
          <p:cNvPr id="3" name="Content Placeholder 2">
            <a:extLst>
              <a:ext uri="{FF2B5EF4-FFF2-40B4-BE49-F238E27FC236}">
                <a16:creationId xmlns:a16="http://schemas.microsoft.com/office/drawing/2014/main" id="{FD3F16BE-F523-4A6A-B057-5E35EAAFA1C7}"/>
              </a:ext>
            </a:extLst>
          </p:cNvPr>
          <p:cNvSpPr>
            <a:spLocks noGrp="1"/>
          </p:cNvSpPr>
          <p:nvPr>
            <p:ph idx="1"/>
          </p:nvPr>
        </p:nvSpPr>
        <p:spPr/>
        <p:txBody>
          <a:bodyPr/>
          <a:lstStyle/>
          <a:p>
            <a:r>
              <a:rPr lang="en-CA"/>
              <a:t>Big picture</a:t>
            </a:r>
          </a:p>
          <a:p>
            <a:r>
              <a:rPr lang="en-CA"/>
              <a:t>R interface</a:t>
            </a:r>
          </a:p>
          <a:p>
            <a:r>
              <a:rPr lang="en-CA"/>
              <a:t>R basics (vectors, factors, dates, matrices, lists, data frames, functions)</a:t>
            </a:r>
          </a:p>
          <a:p>
            <a:r>
              <a:rPr lang="en-CA"/>
              <a:t>Data Import</a:t>
            </a:r>
          </a:p>
          <a:p>
            <a:r>
              <a:rPr lang="en-CA"/>
              <a:t>Data Wrangling</a:t>
            </a:r>
          </a:p>
          <a:p>
            <a:r>
              <a:rPr lang="en-CA"/>
              <a:t>Visualization</a:t>
            </a:r>
          </a:p>
          <a:p>
            <a:r>
              <a:rPr lang="en-CA"/>
              <a:t>Analysis</a:t>
            </a:r>
          </a:p>
        </p:txBody>
      </p:sp>
    </p:spTree>
    <p:extLst>
      <p:ext uri="{BB962C8B-B14F-4D97-AF65-F5344CB8AC3E}">
        <p14:creationId xmlns:p14="http://schemas.microsoft.com/office/powerpoint/2010/main" val="42805366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F053F-4C0D-4A6F-8463-005C9B5856F5}"/>
              </a:ext>
            </a:extLst>
          </p:cNvPr>
          <p:cNvSpPr>
            <a:spLocks noGrp="1"/>
          </p:cNvSpPr>
          <p:nvPr>
            <p:ph type="title"/>
          </p:nvPr>
        </p:nvSpPr>
        <p:spPr/>
        <p:txBody>
          <a:bodyPr>
            <a:normAutofit/>
          </a:bodyPr>
          <a:lstStyle/>
          <a:p>
            <a:r>
              <a:rPr lang="en-CA"/>
              <a:t>Packages</a:t>
            </a:r>
          </a:p>
        </p:txBody>
      </p:sp>
      <p:sp>
        <p:nvSpPr>
          <p:cNvPr id="3" name="Content Placeholder 2">
            <a:extLst>
              <a:ext uri="{FF2B5EF4-FFF2-40B4-BE49-F238E27FC236}">
                <a16:creationId xmlns:a16="http://schemas.microsoft.com/office/drawing/2014/main" id="{84D9682F-7DBA-4A32-833D-35E61E08C272}"/>
              </a:ext>
            </a:extLst>
          </p:cNvPr>
          <p:cNvSpPr>
            <a:spLocks noGrp="1"/>
          </p:cNvSpPr>
          <p:nvPr>
            <p:ph idx="1"/>
          </p:nvPr>
        </p:nvSpPr>
        <p:spPr/>
        <p:txBody>
          <a:bodyPr/>
          <a:lstStyle/>
          <a:p>
            <a:r>
              <a:rPr lang="en-CA"/>
              <a:t>“A package bundles together code, data, documentation, and tests, and is easy to share with others” </a:t>
            </a:r>
          </a:p>
          <a:p>
            <a:pPr lvl="1"/>
            <a:r>
              <a:rPr lang="en-CA"/>
              <a:t>If you are struggling to accomplish a certain task, it is very possible that someone has already solved your problem and created a package for it. </a:t>
            </a:r>
          </a:p>
          <a:p>
            <a:pPr lvl="1"/>
            <a:endParaRPr lang="en-CA"/>
          </a:p>
          <a:p>
            <a:r>
              <a:rPr lang="en-CA"/>
              <a:t>As of June 2019, there are 14,000 packages on the Comprehensive R Archive Network (CRAN)</a:t>
            </a:r>
          </a:p>
          <a:p>
            <a:endParaRPr lang="en-CA"/>
          </a:p>
          <a:p>
            <a:r>
              <a:rPr lang="en-CA"/>
              <a:t>Is this a good thing? A not so good thing?</a:t>
            </a:r>
          </a:p>
        </p:txBody>
      </p:sp>
      <p:sp>
        <p:nvSpPr>
          <p:cNvPr id="4" name="Rectangle 3">
            <a:extLst>
              <a:ext uri="{FF2B5EF4-FFF2-40B4-BE49-F238E27FC236}">
                <a16:creationId xmlns:a16="http://schemas.microsoft.com/office/drawing/2014/main" id="{76DE7D0F-1139-4583-A9B1-470CD846FF44}"/>
              </a:ext>
            </a:extLst>
          </p:cNvPr>
          <p:cNvSpPr/>
          <p:nvPr/>
        </p:nvSpPr>
        <p:spPr>
          <a:xfrm>
            <a:off x="2651246" y="6565610"/>
            <a:ext cx="1688283" cy="246221"/>
          </a:xfrm>
          <a:prstGeom prst="rect">
            <a:avLst/>
          </a:prstGeom>
        </p:spPr>
        <p:txBody>
          <a:bodyPr wrap="none">
            <a:spAutoFit/>
          </a:bodyPr>
          <a:lstStyle/>
          <a:p>
            <a:r>
              <a:rPr lang="en-CA" sz="1000"/>
              <a:t>https://r-pkgs.org/intro.html</a:t>
            </a:r>
          </a:p>
        </p:txBody>
      </p:sp>
    </p:spTree>
    <p:extLst>
      <p:ext uri="{BB962C8B-B14F-4D97-AF65-F5344CB8AC3E}">
        <p14:creationId xmlns:p14="http://schemas.microsoft.com/office/powerpoint/2010/main" val="817626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0C2F3-6C83-4C5E-AE4B-27BF63D5AD1C}"/>
              </a:ext>
            </a:extLst>
          </p:cNvPr>
          <p:cNvSpPr>
            <a:spLocks noGrp="1"/>
          </p:cNvSpPr>
          <p:nvPr>
            <p:ph type="title"/>
          </p:nvPr>
        </p:nvSpPr>
        <p:spPr/>
        <p:txBody>
          <a:bodyPr/>
          <a:lstStyle/>
          <a:p>
            <a:r>
              <a:rPr lang="en-CA"/>
              <a:t>Packages</a:t>
            </a:r>
          </a:p>
        </p:txBody>
      </p:sp>
      <p:sp>
        <p:nvSpPr>
          <p:cNvPr id="3" name="Content Placeholder 2">
            <a:extLst>
              <a:ext uri="{FF2B5EF4-FFF2-40B4-BE49-F238E27FC236}">
                <a16:creationId xmlns:a16="http://schemas.microsoft.com/office/drawing/2014/main" id="{9605BD11-34C1-4288-934E-957AF2E9BC23}"/>
              </a:ext>
            </a:extLst>
          </p:cNvPr>
          <p:cNvSpPr>
            <a:spLocks noGrp="1"/>
          </p:cNvSpPr>
          <p:nvPr>
            <p:ph idx="1"/>
          </p:nvPr>
        </p:nvSpPr>
        <p:spPr/>
        <p:txBody>
          <a:bodyPr/>
          <a:lstStyle/>
          <a:p>
            <a:r>
              <a:rPr lang="en-CA"/>
              <a:t>You install packages with the command </a:t>
            </a:r>
            <a:r>
              <a:rPr lang="en-CA" b="1" i="1" err="1">
                <a:solidFill>
                  <a:srgbClr val="17A488"/>
                </a:solidFill>
              </a:rPr>
              <a:t>install.packages</a:t>
            </a:r>
            <a:r>
              <a:rPr lang="en-CA" b="1" i="1">
                <a:solidFill>
                  <a:srgbClr val="17A488"/>
                </a:solidFill>
              </a:rPr>
              <a:t>(“</a:t>
            </a:r>
            <a:r>
              <a:rPr lang="en-CA" b="1" i="1" err="1">
                <a:solidFill>
                  <a:srgbClr val="17A488"/>
                </a:solidFill>
              </a:rPr>
              <a:t>package_name</a:t>
            </a:r>
            <a:r>
              <a:rPr lang="en-CA" b="1" i="1">
                <a:solidFill>
                  <a:srgbClr val="17A488"/>
                </a:solidFill>
              </a:rPr>
              <a:t>”)</a:t>
            </a:r>
          </a:p>
          <a:p>
            <a:pPr lvl="1"/>
            <a:r>
              <a:rPr lang="en-CA"/>
              <a:t>Don’t forget the quotation marks!</a:t>
            </a:r>
          </a:p>
          <a:p>
            <a:endParaRPr lang="en-CA" i="1"/>
          </a:p>
          <a:p>
            <a:endParaRPr lang="en-CA"/>
          </a:p>
        </p:txBody>
      </p:sp>
      <p:pic>
        <p:nvPicPr>
          <p:cNvPr id="4" name="Picture 3">
            <a:extLst>
              <a:ext uri="{FF2B5EF4-FFF2-40B4-BE49-F238E27FC236}">
                <a16:creationId xmlns:a16="http://schemas.microsoft.com/office/drawing/2014/main" id="{F2DD0802-C856-4698-AF04-742E315F3D0E}"/>
              </a:ext>
            </a:extLst>
          </p:cNvPr>
          <p:cNvPicPr>
            <a:picLocks noChangeAspect="1"/>
          </p:cNvPicPr>
          <p:nvPr/>
        </p:nvPicPr>
        <p:blipFill>
          <a:blip r:embed="rId3"/>
          <a:stretch>
            <a:fillRect/>
          </a:stretch>
        </p:blipFill>
        <p:spPr>
          <a:xfrm>
            <a:off x="2965119" y="3082293"/>
            <a:ext cx="8341314" cy="3517313"/>
          </a:xfrm>
          <a:prstGeom prst="rect">
            <a:avLst/>
          </a:prstGeom>
        </p:spPr>
      </p:pic>
      <p:sp>
        <p:nvSpPr>
          <p:cNvPr id="5" name="Rectangle 4">
            <a:extLst>
              <a:ext uri="{FF2B5EF4-FFF2-40B4-BE49-F238E27FC236}">
                <a16:creationId xmlns:a16="http://schemas.microsoft.com/office/drawing/2014/main" id="{E0A5B22E-BA51-4615-A066-3DCA39CC9725}"/>
              </a:ext>
            </a:extLst>
          </p:cNvPr>
          <p:cNvSpPr/>
          <p:nvPr/>
        </p:nvSpPr>
        <p:spPr>
          <a:xfrm>
            <a:off x="6850435" y="3336324"/>
            <a:ext cx="761327" cy="271849"/>
          </a:xfrm>
          <a:prstGeom prst="rect">
            <a:avLst/>
          </a:prstGeom>
          <a:noFill/>
          <a:ln w="38100">
            <a:solidFill>
              <a:srgbClr val="17A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D28A79D5-D7A4-4BA5-A1EA-067747A87E05}"/>
              </a:ext>
            </a:extLst>
          </p:cNvPr>
          <p:cNvSpPr/>
          <p:nvPr/>
        </p:nvSpPr>
        <p:spPr>
          <a:xfrm>
            <a:off x="3159884" y="3880601"/>
            <a:ext cx="3413911" cy="2532556"/>
          </a:xfrm>
          <a:prstGeom prst="rect">
            <a:avLst/>
          </a:prstGeom>
          <a:noFill/>
          <a:ln w="38100">
            <a:solidFill>
              <a:srgbClr val="17A4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0199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8FF3-72FD-4F12-A599-D259552B0B74}"/>
              </a:ext>
            </a:extLst>
          </p:cNvPr>
          <p:cNvSpPr>
            <a:spLocks noGrp="1"/>
          </p:cNvSpPr>
          <p:nvPr>
            <p:ph type="title"/>
          </p:nvPr>
        </p:nvSpPr>
        <p:spPr/>
        <p:txBody>
          <a:bodyPr/>
          <a:lstStyle/>
          <a:p>
            <a:r>
              <a:rPr lang="en-US"/>
              <a:t>Packages</a:t>
            </a:r>
            <a:endParaRPr lang="en-CA"/>
          </a:p>
        </p:txBody>
      </p:sp>
      <p:sp>
        <p:nvSpPr>
          <p:cNvPr id="3" name="Content Placeholder 2">
            <a:extLst>
              <a:ext uri="{FF2B5EF4-FFF2-40B4-BE49-F238E27FC236}">
                <a16:creationId xmlns:a16="http://schemas.microsoft.com/office/drawing/2014/main" id="{0B0D8DAF-C4B4-4520-AA2E-D6B062882EEB}"/>
              </a:ext>
            </a:extLst>
          </p:cNvPr>
          <p:cNvSpPr>
            <a:spLocks noGrp="1"/>
          </p:cNvSpPr>
          <p:nvPr>
            <p:ph idx="1"/>
          </p:nvPr>
        </p:nvSpPr>
        <p:spPr/>
        <p:txBody>
          <a:bodyPr/>
          <a:lstStyle/>
          <a:p>
            <a:r>
              <a:rPr lang="en-US"/>
              <a:t>To install multiple packages at once</a:t>
            </a:r>
            <a:r>
              <a:rPr lang="en-CA"/>
              <a:t>, you can use the code</a:t>
            </a:r>
          </a:p>
          <a:p>
            <a:pPr marL="0" indent="0">
              <a:buNone/>
            </a:pPr>
            <a:r>
              <a:rPr lang="en-US" b="1">
                <a:solidFill>
                  <a:srgbClr val="17A488"/>
                </a:solidFill>
              </a:rPr>
              <a:t>	</a:t>
            </a:r>
            <a:r>
              <a:rPr lang="en-US" sz="2500" b="1" err="1">
                <a:solidFill>
                  <a:srgbClr val="17A488"/>
                </a:solidFill>
              </a:rPr>
              <a:t>install.packages</a:t>
            </a:r>
            <a:r>
              <a:rPr lang="en-US" sz="2500" b="1">
                <a:solidFill>
                  <a:srgbClr val="17A488"/>
                </a:solidFill>
              </a:rPr>
              <a:t>(c(‘package1’, ‘package2’,…))</a:t>
            </a:r>
          </a:p>
          <a:p>
            <a:pPr marL="0" indent="0">
              <a:buNone/>
            </a:pPr>
            <a:endParaRPr lang="en-CA"/>
          </a:p>
          <a:p>
            <a:r>
              <a:rPr lang="en-US"/>
              <a:t>T</a:t>
            </a:r>
            <a:r>
              <a:rPr lang="en-CA" err="1"/>
              <a:t>ry</a:t>
            </a:r>
            <a:r>
              <a:rPr lang="en-CA"/>
              <a:t> it now! </a:t>
            </a:r>
          </a:p>
          <a:p>
            <a:pPr lvl="1"/>
            <a:r>
              <a:rPr lang="en-US"/>
              <a:t>I</a:t>
            </a:r>
            <a:r>
              <a:rPr lang="en-CA" err="1"/>
              <a:t>nstall</a:t>
            </a:r>
            <a:r>
              <a:rPr lang="en-CA"/>
              <a:t> the packages </a:t>
            </a:r>
            <a:r>
              <a:rPr lang="en-CA" b="1" err="1"/>
              <a:t>tidyverse</a:t>
            </a:r>
            <a:r>
              <a:rPr lang="en-CA" b="1"/>
              <a:t> </a:t>
            </a:r>
            <a:r>
              <a:rPr lang="en-CA"/>
              <a:t>and </a:t>
            </a:r>
            <a:r>
              <a:rPr lang="en-CA" b="1" err="1"/>
              <a:t>readxl</a:t>
            </a:r>
            <a:endParaRPr lang="en-CA"/>
          </a:p>
          <a:p>
            <a:pPr marL="0" indent="0">
              <a:buNone/>
            </a:pPr>
            <a:endParaRPr lang="en-US" sz="2500" b="1">
              <a:solidFill>
                <a:srgbClr val="17A488"/>
              </a:solidFill>
            </a:endParaRPr>
          </a:p>
          <a:p>
            <a:pPr marL="0" indent="0">
              <a:buNone/>
            </a:pPr>
            <a:endParaRPr lang="en-US" sz="2500" b="1">
              <a:solidFill>
                <a:srgbClr val="17A488"/>
              </a:solidFill>
            </a:endParaRPr>
          </a:p>
          <a:p>
            <a:pPr marL="0" indent="0">
              <a:buNone/>
            </a:pPr>
            <a:endParaRPr lang="en-US" sz="2500" b="1">
              <a:solidFill>
                <a:srgbClr val="17A488"/>
              </a:solidFill>
            </a:endParaRPr>
          </a:p>
        </p:txBody>
      </p:sp>
    </p:spTree>
    <p:extLst>
      <p:ext uri="{BB962C8B-B14F-4D97-AF65-F5344CB8AC3E}">
        <p14:creationId xmlns:p14="http://schemas.microsoft.com/office/powerpoint/2010/main" val="3333840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519B9-BE4F-4343-9129-895756AF65A4}"/>
              </a:ext>
            </a:extLst>
          </p:cNvPr>
          <p:cNvSpPr>
            <a:spLocks noGrp="1"/>
          </p:cNvSpPr>
          <p:nvPr>
            <p:ph type="title"/>
          </p:nvPr>
        </p:nvSpPr>
        <p:spPr/>
        <p:txBody>
          <a:bodyPr/>
          <a:lstStyle/>
          <a:p>
            <a:r>
              <a:rPr lang="en-CA"/>
              <a:t>Packages</a:t>
            </a:r>
          </a:p>
        </p:txBody>
      </p:sp>
      <p:sp>
        <p:nvSpPr>
          <p:cNvPr id="3" name="Content Placeholder 2">
            <a:extLst>
              <a:ext uri="{FF2B5EF4-FFF2-40B4-BE49-F238E27FC236}">
                <a16:creationId xmlns:a16="http://schemas.microsoft.com/office/drawing/2014/main" id="{4CEED23A-FF1E-4183-8116-C6127072491B}"/>
              </a:ext>
            </a:extLst>
          </p:cNvPr>
          <p:cNvSpPr>
            <a:spLocks noGrp="1"/>
          </p:cNvSpPr>
          <p:nvPr>
            <p:ph idx="1"/>
          </p:nvPr>
        </p:nvSpPr>
        <p:spPr/>
        <p:txBody>
          <a:bodyPr/>
          <a:lstStyle/>
          <a:p>
            <a:r>
              <a:rPr lang="en-CA"/>
              <a:t>We always have to load libraries every time to start a new R session – key difference with Stata</a:t>
            </a:r>
          </a:p>
          <a:p>
            <a:endParaRPr lang="en-CA"/>
          </a:p>
          <a:p>
            <a:r>
              <a:rPr lang="en-CA"/>
              <a:t>A few ways to load a library </a:t>
            </a:r>
          </a:p>
          <a:p>
            <a:pPr lvl="1"/>
            <a:r>
              <a:rPr lang="en-CA"/>
              <a:t>Click the checkbox beside the package you want in the package tab</a:t>
            </a:r>
          </a:p>
          <a:p>
            <a:pPr marL="457200" lvl="1" indent="0">
              <a:buNone/>
            </a:pPr>
            <a:endParaRPr lang="en-CA"/>
          </a:p>
          <a:p>
            <a:pPr lvl="1"/>
            <a:r>
              <a:rPr lang="en-CA"/>
              <a:t>Type in </a:t>
            </a:r>
            <a:r>
              <a:rPr lang="en-CA" b="1" i="1">
                <a:solidFill>
                  <a:srgbClr val="17A488"/>
                </a:solidFill>
              </a:rPr>
              <a:t>library(</a:t>
            </a:r>
            <a:r>
              <a:rPr lang="en-CA" b="1" i="1" err="1">
                <a:solidFill>
                  <a:srgbClr val="17A488"/>
                </a:solidFill>
              </a:rPr>
              <a:t>package_name</a:t>
            </a:r>
            <a:r>
              <a:rPr lang="en-CA" b="1" i="1">
                <a:solidFill>
                  <a:srgbClr val="17A488"/>
                </a:solidFill>
              </a:rPr>
              <a:t>)</a:t>
            </a:r>
            <a:r>
              <a:rPr lang="en-CA"/>
              <a:t> in the console</a:t>
            </a:r>
          </a:p>
          <a:p>
            <a:pPr lvl="2"/>
            <a:r>
              <a:rPr lang="en-CA"/>
              <a:t>Quotation marks are now optional.</a:t>
            </a:r>
          </a:p>
          <a:p>
            <a:pPr marL="914400" lvl="2" indent="0">
              <a:buNone/>
            </a:pPr>
            <a:endParaRPr lang="en-CA"/>
          </a:p>
          <a:p>
            <a:pPr lvl="1"/>
            <a:r>
              <a:rPr lang="en-CA"/>
              <a:t>You may also see some people use </a:t>
            </a:r>
            <a:r>
              <a:rPr lang="en-CA" b="1">
                <a:solidFill>
                  <a:srgbClr val="17A488"/>
                </a:solidFill>
              </a:rPr>
              <a:t>require(</a:t>
            </a:r>
            <a:r>
              <a:rPr lang="en-CA" b="1" err="1">
                <a:solidFill>
                  <a:srgbClr val="17A488"/>
                </a:solidFill>
              </a:rPr>
              <a:t>package_name</a:t>
            </a:r>
            <a:r>
              <a:rPr lang="en-CA" b="1">
                <a:solidFill>
                  <a:srgbClr val="17A488"/>
                </a:solidFill>
              </a:rPr>
              <a:t>)</a:t>
            </a:r>
          </a:p>
          <a:p>
            <a:pPr lvl="2"/>
            <a:endParaRPr lang="en-CA"/>
          </a:p>
          <a:p>
            <a:pPr lvl="2"/>
            <a:endParaRPr lang="en-CA"/>
          </a:p>
          <a:p>
            <a:pPr lvl="2"/>
            <a:endParaRPr lang="en-CA"/>
          </a:p>
        </p:txBody>
      </p:sp>
    </p:spTree>
    <p:extLst>
      <p:ext uri="{BB962C8B-B14F-4D97-AF65-F5344CB8AC3E}">
        <p14:creationId xmlns:p14="http://schemas.microsoft.com/office/powerpoint/2010/main" val="161621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BC550-735D-419B-8C2D-5B0F47490811}"/>
              </a:ext>
            </a:extLst>
          </p:cNvPr>
          <p:cNvSpPr>
            <a:spLocks noGrp="1"/>
          </p:cNvSpPr>
          <p:nvPr>
            <p:ph type="title"/>
          </p:nvPr>
        </p:nvSpPr>
        <p:spPr/>
        <p:txBody>
          <a:bodyPr/>
          <a:lstStyle/>
          <a:p>
            <a:r>
              <a:rPr lang="en-CA"/>
              <a:t>A more efficient way</a:t>
            </a:r>
          </a:p>
        </p:txBody>
      </p:sp>
      <p:sp>
        <p:nvSpPr>
          <p:cNvPr id="3" name="Content Placeholder 2">
            <a:extLst>
              <a:ext uri="{FF2B5EF4-FFF2-40B4-BE49-F238E27FC236}">
                <a16:creationId xmlns:a16="http://schemas.microsoft.com/office/drawing/2014/main" id="{47AA5EA2-5437-44E4-92BF-AF8A3A3FB9BE}"/>
              </a:ext>
            </a:extLst>
          </p:cNvPr>
          <p:cNvSpPr>
            <a:spLocks noGrp="1"/>
          </p:cNvSpPr>
          <p:nvPr>
            <p:ph idx="1"/>
          </p:nvPr>
        </p:nvSpPr>
        <p:spPr/>
        <p:txBody>
          <a:bodyPr/>
          <a:lstStyle/>
          <a:p>
            <a:r>
              <a:rPr lang="en-CA"/>
              <a:t>Google it – “How to load a bunch of libraries in R”</a:t>
            </a:r>
          </a:p>
          <a:p>
            <a:endParaRPr lang="en-CA"/>
          </a:p>
          <a:p>
            <a:r>
              <a:rPr lang="en-CA"/>
              <a:t>We can use the </a:t>
            </a:r>
            <a:r>
              <a:rPr lang="en-CA" b="1" i="1" err="1"/>
              <a:t>p_load</a:t>
            </a:r>
            <a:r>
              <a:rPr lang="en-CA" b="1" i="1"/>
              <a:t>() </a:t>
            </a:r>
            <a:r>
              <a:rPr lang="en-CA"/>
              <a:t>function in the </a:t>
            </a:r>
            <a:r>
              <a:rPr lang="en-CA" b="1" i="1" err="1"/>
              <a:t>pacman</a:t>
            </a:r>
            <a:r>
              <a:rPr lang="en-CA"/>
              <a:t> package to check if a certain package is already installed, and if not, install and then load it. </a:t>
            </a:r>
          </a:p>
          <a:p>
            <a:pPr lvl="1"/>
            <a:r>
              <a:rPr lang="en-CA"/>
              <a:t>The </a:t>
            </a:r>
            <a:r>
              <a:rPr lang="en-CA" b="1" err="1"/>
              <a:t>p_load</a:t>
            </a:r>
            <a:r>
              <a:rPr lang="en-CA" b="1"/>
              <a:t>() </a:t>
            </a:r>
            <a:r>
              <a:rPr lang="en-CA"/>
              <a:t>function can be used to load multiple packages at the same time</a:t>
            </a:r>
          </a:p>
          <a:p>
            <a:pPr marL="457200" lvl="1" indent="0">
              <a:buNone/>
            </a:pPr>
            <a:endParaRPr lang="en-CA"/>
          </a:p>
          <a:p>
            <a:pPr marL="0" indent="0">
              <a:buNone/>
            </a:pPr>
            <a:r>
              <a:rPr lang="en-CA" sz="2000" b="1" err="1">
                <a:solidFill>
                  <a:srgbClr val="17A488"/>
                </a:solidFill>
              </a:rPr>
              <a:t>install.packages</a:t>
            </a:r>
            <a:r>
              <a:rPr lang="en-CA" sz="2000" b="1">
                <a:solidFill>
                  <a:srgbClr val="17A488"/>
                </a:solidFill>
              </a:rPr>
              <a:t>(“</a:t>
            </a:r>
            <a:r>
              <a:rPr lang="en-CA" sz="2000" b="1" err="1">
                <a:solidFill>
                  <a:srgbClr val="17A488"/>
                </a:solidFill>
              </a:rPr>
              <a:t>pacman</a:t>
            </a:r>
            <a:r>
              <a:rPr lang="en-CA" sz="2000" b="1">
                <a:solidFill>
                  <a:srgbClr val="17A488"/>
                </a:solidFill>
              </a:rPr>
              <a:t>”)</a:t>
            </a:r>
          </a:p>
          <a:p>
            <a:pPr marL="0" indent="0">
              <a:buNone/>
            </a:pPr>
            <a:r>
              <a:rPr lang="en-CA" sz="2000" b="1" err="1">
                <a:solidFill>
                  <a:srgbClr val="17A488"/>
                </a:solidFill>
              </a:rPr>
              <a:t>pacman</a:t>
            </a:r>
            <a:r>
              <a:rPr lang="en-CA" sz="2000" b="1">
                <a:solidFill>
                  <a:srgbClr val="17A488"/>
                </a:solidFill>
              </a:rPr>
              <a:t>::</a:t>
            </a:r>
            <a:r>
              <a:rPr lang="en-CA" sz="2000" b="1" err="1">
                <a:solidFill>
                  <a:srgbClr val="17A488"/>
                </a:solidFill>
              </a:rPr>
              <a:t>p_load</a:t>
            </a:r>
            <a:r>
              <a:rPr lang="en-CA" sz="2000" b="1">
                <a:solidFill>
                  <a:srgbClr val="17A488"/>
                </a:solidFill>
              </a:rPr>
              <a:t>(</a:t>
            </a:r>
            <a:r>
              <a:rPr lang="en-CA" sz="2000" b="1" err="1">
                <a:solidFill>
                  <a:srgbClr val="17A488"/>
                </a:solidFill>
              </a:rPr>
              <a:t>tidyverse</a:t>
            </a:r>
            <a:r>
              <a:rPr lang="en-CA" sz="2000" b="1">
                <a:solidFill>
                  <a:srgbClr val="17A488"/>
                </a:solidFill>
              </a:rPr>
              <a:t>, </a:t>
            </a:r>
            <a:r>
              <a:rPr lang="en-CA" sz="2000" b="1" err="1">
                <a:solidFill>
                  <a:srgbClr val="17A488"/>
                </a:solidFill>
              </a:rPr>
              <a:t>readxl</a:t>
            </a:r>
            <a:r>
              <a:rPr lang="en-CA" sz="2000" b="1">
                <a:solidFill>
                  <a:srgbClr val="17A488"/>
                </a:solidFill>
              </a:rPr>
              <a:t>, googlesheets4, readstata13,here, </a:t>
            </a:r>
            <a:r>
              <a:rPr lang="en-CA" sz="2000" b="1" err="1">
                <a:solidFill>
                  <a:srgbClr val="17A488"/>
                </a:solidFill>
              </a:rPr>
              <a:t>magrittr</a:t>
            </a:r>
            <a:r>
              <a:rPr lang="en-CA" sz="2000" b="1">
                <a:solidFill>
                  <a:srgbClr val="17A488"/>
                </a:solidFill>
              </a:rPr>
              <a:t>, </a:t>
            </a:r>
            <a:r>
              <a:rPr lang="en-CA" sz="2000" b="1" err="1">
                <a:solidFill>
                  <a:srgbClr val="17A488"/>
                </a:solidFill>
              </a:rPr>
              <a:t>cansim</a:t>
            </a:r>
            <a:r>
              <a:rPr lang="en-CA" sz="2000" b="1">
                <a:solidFill>
                  <a:srgbClr val="17A488"/>
                </a:solidFill>
              </a:rPr>
              <a:t>, stats, broom, </a:t>
            </a:r>
            <a:r>
              <a:rPr lang="en-CA" sz="2000" b="1" err="1">
                <a:solidFill>
                  <a:srgbClr val="17A488"/>
                </a:solidFill>
              </a:rPr>
              <a:t>modelsummary</a:t>
            </a:r>
            <a:r>
              <a:rPr lang="en-CA" sz="2000" b="1">
                <a:solidFill>
                  <a:srgbClr val="17A488"/>
                </a:solidFill>
              </a:rPr>
              <a:t>, </a:t>
            </a:r>
            <a:r>
              <a:rPr lang="en-CA" sz="2000" b="1" err="1">
                <a:solidFill>
                  <a:srgbClr val="17A488"/>
                </a:solidFill>
              </a:rPr>
              <a:t>flextable</a:t>
            </a:r>
            <a:r>
              <a:rPr lang="en-CA" sz="2000" b="1">
                <a:solidFill>
                  <a:srgbClr val="17A488"/>
                </a:solidFill>
              </a:rPr>
              <a:t>)</a:t>
            </a:r>
            <a:endParaRPr lang="en-CA">
              <a:solidFill>
                <a:srgbClr val="17A488"/>
              </a:solidFill>
            </a:endParaRPr>
          </a:p>
        </p:txBody>
      </p:sp>
      <p:sp>
        <p:nvSpPr>
          <p:cNvPr id="4" name="Rectangle 3">
            <a:extLst>
              <a:ext uri="{FF2B5EF4-FFF2-40B4-BE49-F238E27FC236}">
                <a16:creationId xmlns:a16="http://schemas.microsoft.com/office/drawing/2014/main" id="{43D92EDB-A90C-4631-815C-C33A9F9C6107}"/>
              </a:ext>
            </a:extLst>
          </p:cNvPr>
          <p:cNvSpPr/>
          <p:nvPr/>
        </p:nvSpPr>
        <p:spPr>
          <a:xfrm>
            <a:off x="2745508" y="6476495"/>
            <a:ext cx="6096000" cy="246221"/>
          </a:xfrm>
          <a:prstGeom prst="rect">
            <a:avLst/>
          </a:prstGeom>
        </p:spPr>
        <p:txBody>
          <a:bodyPr>
            <a:spAutoFit/>
          </a:bodyPr>
          <a:lstStyle/>
          <a:p>
            <a:r>
              <a:rPr lang="en-CA" sz="1000">
                <a:hlinkClick r:id="rId3"/>
              </a:rPr>
              <a:t>https://statsandr.com/blog/an-efficient-way-to-install-and-load-r-packages/</a:t>
            </a:r>
            <a:endParaRPr lang="en-CA" sz="1000"/>
          </a:p>
        </p:txBody>
      </p:sp>
    </p:spTree>
    <p:extLst>
      <p:ext uri="{BB962C8B-B14F-4D97-AF65-F5344CB8AC3E}">
        <p14:creationId xmlns:p14="http://schemas.microsoft.com/office/powerpoint/2010/main" val="243223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2F05-631C-4B17-B019-03B7A38D2900}"/>
              </a:ext>
            </a:extLst>
          </p:cNvPr>
          <p:cNvSpPr>
            <a:spLocks noGrp="1"/>
          </p:cNvSpPr>
          <p:nvPr>
            <p:ph type="title"/>
          </p:nvPr>
        </p:nvSpPr>
        <p:spPr/>
        <p:txBody>
          <a:bodyPr/>
          <a:lstStyle/>
          <a:p>
            <a:r>
              <a:rPr lang="en-CA"/>
              <a:t>The {here} package</a:t>
            </a:r>
          </a:p>
        </p:txBody>
      </p:sp>
      <p:sp>
        <p:nvSpPr>
          <p:cNvPr id="3" name="Content Placeholder 2">
            <a:extLst>
              <a:ext uri="{FF2B5EF4-FFF2-40B4-BE49-F238E27FC236}">
                <a16:creationId xmlns:a16="http://schemas.microsoft.com/office/drawing/2014/main" id="{DF5679E3-FB5E-4C49-A7E2-A87DA0C897BF}"/>
              </a:ext>
            </a:extLst>
          </p:cNvPr>
          <p:cNvSpPr>
            <a:spLocks noGrp="1"/>
          </p:cNvSpPr>
          <p:nvPr>
            <p:ph idx="1"/>
          </p:nvPr>
        </p:nvSpPr>
        <p:spPr/>
        <p:txBody>
          <a:bodyPr/>
          <a:lstStyle/>
          <a:p>
            <a:r>
              <a:rPr lang="en-CA"/>
              <a:t>The </a:t>
            </a:r>
            <a:r>
              <a:rPr lang="en-CA" b="1"/>
              <a:t>here()</a:t>
            </a:r>
            <a:r>
              <a:rPr lang="en-CA"/>
              <a:t> package determines the top-level of your current project. </a:t>
            </a:r>
          </a:p>
          <a:p>
            <a:pPr lvl="1"/>
            <a:r>
              <a:rPr lang="en-CA"/>
              <a:t>In my case, it is the H:/Workshops/2021-r-bootcamp</a:t>
            </a:r>
          </a:p>
          <a:p>
            <a:pPr lvl="1"/>
            <a:endParaRPr lang="en-CA"/>
          </a:p>
          <a:p>
            <a:r>
              <a:rPr lang="en-CA"/>
              <a:t>Use the here() function to build the path to read or write a file relative to the top-level directory </a:t>
            </a:r>
          </a:p>
          <a:p>
            <a:pPr lvl="1"/>
            <a:r>
              <a:rPr lang="en-CA" sz="2300"/>
              <a:t>file = “H:/Workshops/2021-r-bootcamp/data/emissions.csv”</a:t>
            </a:r>
          </a:p>
          <a:p>
            <a:pPr lvl="1"/>
            <a:r>
              <a:rPr lang="en-CA" sz="2300"/>
              <a:t>file = here(“data”, “emissions.csv”) </a:t>
            </a:r>
          </a:p>
          <a:p>
            <a:pPr lvl="1"/>
            <a:endParaRPr lang="en-CA"/>
          </a:p>
          <a:p>
            <a:endParaRPr lang="en-CA"/>
          </a:p>
          <a:p>
            <a:pPr marL="0" indent="0">
              <a:buNone/>
            </a:pPr>
            <a:endParaRPr lang="en-CA"/>
          </a:p>
        </p:txBody>
      </p:sp>
      <p:sp>
        <p:nvSpPr>
          <p:cNvPr id="4" name="Rectangle 3">
            <a:extLst>
              <a:ext uri="{FF2B5EF4-FFF2-40B4-BE49-F238E27FC236}">
                <a16:creationId xmlns:a16="http://schemas.microsoft.com/office/drawing/2014/main" id="{DC945873-4B37-4117-9951-E72DDB9681A3}"/>
              </a:ext>
            </a:extLst>
          </p:cNvPr>
          <p:cNvSpPr/>
          <p:nvPr/>
        </p:nvSpPr>
        <p:spPr>
          <a:xfrm>
            <a:off x="2644388" y="6488668"/>
            <a:ext cx="2233304" cy="246221"/>
          </a:xfrm>
          <a:prstGeom prst="rect">
            <a:avLst/>
          </a:prstGeom>
        </p:spPr>
        <p:txBody>
          <a:bodyPr wrap="none">
            <a:spAutoFit/>
          </a:bodyPr>
          <a:lstStyle/>
          <a:p>
            <a:r>
              <a:rPr lang="en-CA" sz="1000"/>
              <a:t>https://github.com/jennybc/here_here</a:t>
            </a:r>
          </a:p>
        </p:txBody>
      </p:sp>
      <p:pic>
        <p:nvPicPr>
          <p:cNvPr id="6" name="Content Placeholder 3">
            <a:extLst>
              <a:ext uri="{FF2B5EF4-FFF2-40B4-BE49-F238E27FC236}">
                <a16:creationId xmlns:a16="http://schemas.microsoft.com/office/drawing/2014/main" id="{ADCD95D1-5AED-4625-856E-B8818800FF74}"/>
              </a:ext>
            </a:extLst>
          </p:cNvPr>
          <p:cNvPicPr>
            <a:picLocks noChangeAspect="1"/>
          </p:cNvPicPr>
          <p:nvPr/>
        </p:nvPicPr>
        <p:blipFill>
          <a:blip r:embed="rId2"/>
          <a:stretch>
            <a:fillRect/>
          </a:stretch>
        </p:blipFill>
        <p:spPr>
          <a:xfrm>
            <a:off x="5392097" y="5229475"/>
            <a:ext cx="3804970" cy="1452807"/>
          </a:xfrm>
          <a:prstGeom prst="rect">
            <a:avLst/>
          </a:prstGeom>
        </p:spPr>
      </p:pic>
    </p:spTree>
    <p:extLst>
      <p:ext uri="{BB962C8B-B14F-4D97-AF65-F5344CB8AC3E}">
        <p14:creationId xmlns:p14="http://schemas.microsoft.com/office/powerpoint/2010/main" val="3082987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45E67-8736-4808-822F-70EA07F6170F}"/>
              </a:ext>
            </a:extLst>
          </p:cNvPr>
          <p:cNvSpPr>
            <a:spLocks noGrp="1"/>
          </p:cNvSpPr>
          <p:nvPr>
            <p:ph type="title"/>
          </p:nvPr>
        </p:nvSpPr>
        <p:spPr/>
        <p:txBody>
          <a:bodyPr/>
          <a:lstStyle/>
          <a:p>
            <a:r>
              <a:rPr lang="en-CA"/>
              <a:t>Q&amp;A</a:t>
            </a:r>
          </a:p>
        </p:txBody>
      </p:sp>
      <p:sp>
        <p:nvSpPr>
          <p:cNvPr id="3" name="Content Placeholder 2">
            <a:extLst>
              <a:ext uri="{FF2B5EF4-FFF2-40B4-BE49-F238E27FC236}">
                <a16:creationId xmlns:a16="http://schemas.microsoft.com/office/drawing/2014/main" id="{9547D504-57E5-4021-849A-8073FAE80558}"/>
              </a:ext>
            </a:extLst>
          </p:cNvPr>
          <p:cNvSpPr>
            <a:spLocks noGrp="1"/>
          </p:cNvSpPr>
          <p:nvPr>
            <p:ph idx="1"/>
          </p:nvPr>
        </p:nvSpPr>
        <p:spPr/>
        <p:txBody>
          <a:bodyPr/>
          <a:lstStyle/>
          <a:p>
            <a:r>
              <a:rPr lang="en-CA"/>
              <a:t>What are some of the packages you have used in the past and for what purpose? </a:t>
            </a:r>
          </a:p>
        </p:txBody>
      </p:sp>
    </p:spTree>
    <p:extLst>
      <p:ext uri="{BB962C8B-B14F-4D97-AF65-F5344CB8AC3E}">
        <p14:creationId xmlns:p14="http://schemas.microsoft.com/office/powerpoint/2010/main" val="60720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DD9D-FEAE-44A8-B77E-08F65A2D7662}"/>
              </a:ext>
            </a:extLst>
          </p:cNvPr>
          <p:cNvSpPr>
            <a:spLocks noGrp="1"/>
          </p:cNvSpPr>
          <p:nvPr>
            <p:ph type="title"/>
          </p:nvPr>
        </p:nvSpPr>
        <p:spPr/>
        <p:txBody>
          <a:bodyPr/>
          <a:lstStyle/>
          <a:p>
            <a:r>
              <a:rPr lang="en-CA"/>
              <a:t>R Basics</a:t>
            </a:r>
          </a:p>
        </p:txBody>
      </p:sp>
      <p:sp>
        <p:nvSpPr>
          <p:cNvPr id="3" name="Content Placeholder 2">
            <a:extLst>
              <a:ext uri="{FF2B5EF4-FFF2-40B4-BE49-F238E27FC236}">
                <a16:creationId xmlns:a16="http://schemas.microsoft.com/office/drawing/2014/main" id="{F65F5EE6-9721-46B6-B6DA-AA471CB12976}"/>
              </a:ext>
            </a:extLst>
          </p:cNvPr>
          <p:cNvSpPr>
            <a:spLocks noGrp="1"/>
          </p:cNvSpPr>
          <p:nvPr>
            <p:ph idx="1"/>
          </p:nvPr>
        </p:nvSpPr>
        <p:spPr/>
        <p:txBody>
          <a:bodyPr/>
          <a:lstStyle/>
          <a:p>
            <a:r>
              <a:rPr lang="en-CA"/>
              <a:t>Create, name, and assign values to objects </a:t>
            </a:r>
          </a:p>
          <a:p>
            <a:r>
              <a:rPr lang="en-CA"/>
              <a:t>Use comments to inform script</a:t>
            </a:r>
          </a:p>
          <a:p>
            <a:r>
              <a:rPr lang="en-CA"/>
              <a:t>Inspect, manipulate, and subset vectors, lists, and data frames</a:t>
            </a:r>
          </a:p>
          <a:p>
            <a:r>
              <a:rPr lang="en-CA"/>
              <a:t>Call functions and use arguments to change default options</a:t>
            </a:r>
          </a:p>
          <a:p>
            <a:r>
              <a:rPr lang="en-CA"/>
              <a:t>Deal with missing values in objects</a:t>
            </a:r>
          </a:p>
          <a:p>
            <a:r>
              <a:rPr lang="en-CA"/>
              <a:t>Write your own function</a:t>
            </a:r>
          </a:p>
          <a:p>
            <a:r>
              <a:rPr lang="en-CA"/>
              <a:t>Import your own function</a:t>
            </a:r>
          </a:p>
        </p:txBody>
      </p:sp>
    </p:spTree>
    <p:extLst>
      <p:ext uri="{BB962C8B-B14F-4D97-AF65-F5344CB8AC3E}">
        <p14:creationId xmlns:p14="http://schemas.microsoft.com/office/powerpoint/2010/main" val="2655294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382F8-2D52-4CB0-A513-6AE9C695EFAE}"/>
              </a:ext>
            </a:extLst>
          </p:cNvPr>
          <p:cNvSpPr>
            <a:spLocks noGrp="1"/>
          </p:cNvSpPr>
          <p:nvPr>
            <p:ph type="title"/>
          </p:nvPr>
        </p:nvSpPr>
        <p:spPr/>
        <p:txBody>
          <a:bodyPr/>
          <a:lstStyle/>
          <a:p>
            <a:r>
              <a:rPr lang="en-CA"/>
              <a:t>Interacting with R</a:t>
            </a:r>
          </a:p>
        </p:txBody>
      </p:sp>
      <p:sp>
        <p:nvSpPr>
          <p:cNvPr id="3" name="Content Placeholder 2">
            <a:extLst>
              <a:ext uri="{FF2B5EF4-FFF2-40B4-BE49-F238E27FC236}">
                <a16:creationId xmlns:a16="http://schemas.microsoft.com/office/drawing/2014/main" id="{BC016545-DA04-4BB7-AE6D-875AF725A667}"/>
              </a:ext>
            </a:extLst>
          </p:cNvPr>
          <p:cNvSpPr>
            <a:spLocks noGrp="1"/>
          </p:cNvSpPr>
          <p:nvPr>
            <p:ph idx="1"/>
          </p:nvPr>
        </p:nvSpPr>
        <p:spPr/>
        <p:txBody>
          <a:bodyPr/>
          <a:lstStyle/>
          <a:p>
            <a:r>
              <a:rPr lang="en-CA"/>
              <a:t>You can get output from R by typing math expressions in the console</a:t>
            </a:r>
            <a:endParaRPr lang="en-CA">
              <a:solidFill>
                <a:srgbClr val="002047"/>
              </a:solidFill>
            </a:endParaRPr>
          </a:p>
          <a:p>
            <a:pPr marL="0" indent="0">
              <a:buNone/>
            </a:pPr>
            <a:r>
              <a:rPr lang="en-CA" b="1">
                <a:solidFill>
                  <a:srgbClr val="17A488"/>
                </a:solidFill>
              </a:rPr>
              <a:t>1+2 </a:t>
            </a:r>
          </a:p>
          <a:p>
            <a:pPr marL="0" indent="0">
              <a:buNone/>
            </a:pPr>
            <a:endParaRPr lang="en-CA" sz="2000"/>
          </a:p>
          <a:p>
            <a:pPr marL="0" indent="0">
              <a:buNone/>
            </a:pPr>
            <a:r>
              <a:rPr lang="en-CA" b="1">
                <a:solidFill>
                  <a:srgbClr val="17A488"/>
                </a:solidFill>
              </a:rPr>
              <a:t>2+4*1^3</a:t>
            </a:r>
          </a:p>
          <a:p>
            <a:pPr marL="0" indent="0">
              <a:buNone/>
            </a:pPr>
            <a:endParaRPr lang="en-CA" sz="2000"/>
          </a:p>
          <a:p>
            <a:pPr marL="0" indent="0">
              <a:buNone/>
            </a:pPr>
            <a:r>
              <a:rPr lang="en-CA" b="1">
                <a:solidFill>
                  <a:srgbClr val="17A488"/>
                </a:solidFill>
              </a:rPr>
              <a:t>100 %/% 60 </a:t>
            </a:r>
            <a:r>
              <a:rPr lang="en-CA"/>
              <a:t>	# How many whole hours in 100 min</a:t>
            </a:r>
          </a:p>
          <a:p>
            <a:pPr marL="0" indent="0">
              <a:buNone/>
            </a:pPr>
            <a:endParaRPr lang="en-CA"/>
          </a:p>
          <a:p>
            <a:pPr marL="0" indent="0">
              <a:buNone/>
            </a:pPr>
            <a:r>
              <a:rPr lang="en-CA" b="1">
                <a:solidFill>
                  <a:srgbClr val="17A488"/>
                </a:solidFill>
              </a:rPr>
              <a:t>100 %% 60 </a:t>
            </a:r>
            <a:r>
              <a:rPr lang="en-CA"/>
              <a:t>	# How many minutes are left over?</a:t>
            </a:r>
          </a:p>
          <a:p>
            <a:pPr lvl="1"/>
            <a:endParaRPr lang="en-CA"/>
          </a:p>
          <a:p>
            <a:endParaRPr lang="en-CA"/>
          </a:p>
        </p:txBody>
      </p:sp>
    </p:spTree>
    <p:extLst>
      <p:ext uri="{BB962C8B-B14F-4D97-AF65-F5344CB8AC3E}">
        <p14:creationId xmlns:p14="http://schemas.microsoft.com/office/powerpoint/2010/main" val="2867944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DB5F0-7C46-40A2-B38D-A73128BCA154}"/>
              </a:ext>
            </a:extLst>
          </p:cNvPr>
          <p:cNvSpPr>
            <a:spLocks noGrp="1"/>
          </p:cNvSpPr>
          <p:nvPr>
            <p:ph type="title"/>
          </p:nvPr>
        </p:nvSpPr>
        <p:spPr/>
        <p:txBody>
          <a:bodyPr/>
          <a:lstStyle/>
          <a:p>
            <a:r>
              <a:rPr lang="en-CA"/>
              <a:t>Interacting with R</a:t>
            </a:r>
          </a:p>
        </p:txBody>
      </p:sp>
      <p:sp>
        <p:nvSpPr>
          <p:cNvPr id="3" name="Content Placeholder 2">
            <a:extLst>
              <a:ext uri="{FF2B5EF4-FFF2-40B4-BE49-F238E27FC236}">
                <a16:creationId xmlns:a16="http://schemas.microsoft.com/office/drawing/2014/main" id="{E3711D9A-748D-4AD9-9FB6-F15911B9F000}"/>
              </a:ext>
            </a:extLst>
          </p:cNvPr>
          <p:cNvSpPr>
            <a:spLocks noGrp="1"/>
          </p:cNvSpPr>
          <p:nvPr>
            <p:ph idx="1"/>
          </p:nvPr>
        </p:nvSpPr>
        <p:spPr/>
        <p:txBody>
          <a:bodyPr/>
          <a:lstStyle/>
          <a:p>
            <a:r>
              <a:rPr lang="en-CA"/>
              <a:t>You can get output from R by typing logic statements in the console</a:t>
            </a:r>
          </a:p>
          <a:p>
            <a:pPr marL="0" indent="0">
              <a:buNone/>
            </a:pPr>
            <a:r>
              <a:rPr lang="en-CA" b="1">
                <a:solidFill>
                  <a:srgbClr val="17A488"/>
                </a:solidFill>
              </a:rPr>
              <a:t>1 &gt; 2 &amp; 1 &gt; 0.5</a:t>
            </a:r>
            <a:r>
              <a:rPr lang="en-CA"/>
              <a:t>		# The “&amp;” stands for “and”</a:t>
            </a:r>
          </a:p>
          <a:p>
            <a:pPr marL="0" indent="0">
              <a:buNone/>
            </a:pPr>
            <a:endParaRPr lang="en-CA"/>
          </a:p>
          <a:p>
            <a:pPr marL="0" indent="0">
              <a:buNone/>
            </a:pPr>
            <a:r>
              <a:rPr lang="en-CA" b="1">
                <a:solidFill>
                  <a:srgbClr val="17A488"/>
                </a:solidFill>
              </a:rPr>
              <a:t>1 &gt; 2 | 1 &gt; 0.5 	</a:t>
            </a:r>
            <a:r>
              <a:rPr lang="en-CA"/>
              <a:t>	# The “|” stands for “or”</a:t>
            </a:r>
          </a:p>
          <a:p>
            <a:pPr marL="0" indent="0">
              <a:buNone/>
            </a:pPr>
            <a:endParaRPr lang="en-CA"/>
          </a:p>
          <a:p>
            <a:pPr marL="0" indent="0">
              <a:buNone/>
            </a:pPr>
            <a:r>
              <a:rPr lang="en-CA" b="1">
                <a:solidFill>
                  <a:srgbClr val="17A488"/>
                </a:solidFill>
              </a:rPr>
              <a:t>3 + 4 == 4 + 3	</a:t>
            </a:r>
            <a:r>
              <a:rPr lang="en-CA"/>
              <a:t>	# The “==“ stands for “equal to”</a:t>
            </a:r>
          </a:p>
          <a:p>
            <a:pPr marL="0" indent="0">
              <a:buNone/>
            </a:pPr>
            <a:endParaRPr lang="en-CA"/>
          </a:p>
          <a:p>
            <a:pPr marL="0" indent="0">
              <a:buNone/>
            </a:pPr>
            <a:r>
              <a:rPr lang="en-CA" b="1">
                <a:solidFill>
                  <a:srgbClr val="17A488"/>
                </a:solidFill>
              </a:rPr>
              <a:t>3 + 4 != 4 + 3	</a:t>
            </a:r>
            <a:r>
              <a:rPr lang="en-CA"/>
              <a:t>	#The “!” is negation</a:t>
            </a:r>
          </a:p>
        </p:txBody>
      </p:sp>
    </p:spTree>
    <p:extLst>
      <p:ext uri="{BB962C8B-B14F-4D97-AF65-F5344CB8AC3E}">
        <p14:creationId xmlns:p14="http://schemas.microsoft.com/office/powerpoint/2010/main" val="4212738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AABB-58E1-4BEC-9DF6-0B17F8A1CBE4}"/>
              </a:ext>
            </a:extLst>
          </p:cNvPr>
          <p:cNvSpPr>
            <a:spLocks noGrp="1"/>
          </p:cNvSpPr>
          <p:nvPr>
            <p:ph type="title"/>
          </p:nvPr>
        </p:nvSpPr>
        <p:spPr/>
        <p:txBody>
          <a:bodyPr/>
          <a:lstStyle/>
          <a:p>
            <a:r>
              <a:rPr lang="en-CA"/>
              <a:t>Q &amp; A	</a:t>
            </a:r>
          </a:p>
        </p:txBody>
      </p:sp>
      <p:sp>
        <p:nvSpPr>
          <p:cNvPr id="3" name="Content Placeholder 2">
            <a:extLst>
              <a:ext uri="{FF2B5EF4-FFF2-40B4-BE49-F238E27FC236}">
                <a16:creationId xmlns:a16="http://schemas.microsoft.com/office/drawing/2014/main" id="{5EDE67E8-4CB1-41F2-8C84-17B5962AB728}"/>
              </a:ext>
            </a:extLst>
          </p:cNvPr>
          <p:cNvSpPr>
            <a:spLocks noGrp="1"/>
          </p:cNvSpPr>
          <p:nvPr>
            <p:ph idx="1"/>
          </p:nvPr>
        </p:nvSpPr>
        <p:spPr/>
        <p:txBody>
          <a:bodyPr/>
          <a:lstStyle/>
          <a:p>
            <a:r>
              <a:rPr lang="en-CA"/>
              <a:t>How many of you have used R in the past?</a:t>
            </a:r>
          </a:p>
        </p:txBody>
      </p:sp>
    </p:spTree>
    <p:extLst>
      <p:ext uri="{BB962C8B-B14F-4D97-AF65-F5344CB8AC3E}">
        <p14:creationId xmlns:p14="http://schemas.microsoft.com/office/powerpoint/2010/main" val="1418554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F3AC-B2A5-41A0-9F20-61A759EFDC6A}"/>
              </a:ext>
            </a:extLst>
          </p:cNvPr>
          <p:cNvSpPr>
            <a:spLocks noGrp="1"/>
          </p:cNvSpPr>
          <p:nvPr>
            <p:ph type="title"/>
          </p:nvPr>
        </p:nvSpPr>
        <p:spPr/>
        <p:txBody>
          <a:bodyPr/>
          <a:lstStyle/>
          <a:p>
            <a:r>
              <a:rPr lang="en-CA"/>
              <a:t>Creating objects in R</a:t>
            </a:r>
          </a:p>
        </p:txBody>
      </p:sp>
      <p:sp>
        <p:nvSpPr>
          <p:cNvPr id="3" name="Content Placeholder 2">
            <a:extLst>
              <a:ext uri="{FF2B5EF4-FFF2-40B4-BE49-F238E27FC236}">
                <a16:creationId xmlns:a16="http://schemas.microsoft.com/office/drawing/2014/main" id="{9585C3AE-1331-48D6-8D12-BE97A31DE4AC}"/>
              </a:ext>
            </a:extLst>
          </p:cNvPr>
          <p:cNvSpPr>
            <a:spLocks noGrp="1"/>
          </p:cNvSpPr>
          <p:nvPr>
            <p:ph idx="1"/>
          </p:nvPr>
        </p:nvSpPr>
        <p:spPr/>
        <p:txBody>
          <a:bodyPr/>
          <a:lstStyle/>
          <a:p>
            <a:r>
              <a:rPr lang="en-CA"/>
              <a:t>To do useful and interesting things, we assign </a:t>
            </a:r>
            <a:r>
              <a:rPr lang="en-CA" i="1"/>
              <a:t>values</a:t>
            </a:r>
            <a:r>
              <a:rPr lang="en-CA"/>
              <a:t> to </a:t>
            </a:r>
            <a:r>
              <a:rPr lang="en-CA" i="1"/>
              <a:t>objects</a:t>
            </a:r>
          </a:p>
          <a:p>
            <a:endParaRPr lang="en-CA" i="1"/>
          </a:p>
          <a:p>
            <a:r>
              <a:rPr lang="en-CA"/>
              <a:t>To create an object, the syntax we use is</a:t>
            </a:r>
          </a:p>
          <a:p>
            <a:pPr lvl="1"/>
            <a:r>
              <a:rPr lang="en-CA" err="1"/>
              <a:t>object_name</a:t>
            </a:r>
            <a:r>
              <a:rPr lang="en-CA"/>
              <a:t> </a:t>
            </a:r>
            <a:r>
              <a:rPr lang="en-CA">
                <a:latin typeface="+mn-lt"/>
              </a:rPr>
              <a:t>&lt;- </a:t>
            </a:r>
            <a:r>
              <a:rPr lang="en-CA"/>
              <a:t>value</a:t>
            </a:r>
          </a:p>
          <a:p>
            <a:pPr lvl="1"/>
            <a:r>
              <a:rPr lang="en-CA" b="1">
                <a:solidFill>
                  <a:srgbClr val="17A488"/>
                </a:solidFill>
              </a:rPr>
              <a:t>x </a:t>
            </a:r>
            <a:r>
              <a:rPr lang="en-CA" b="1">
                <a:solidFill>
                  <a:srgbClr val="17A488"/>
                </a:solidFill>
                <a:latin typeface="+mn-lt"/>
              </a:rPr>
              <a:t>&lt;-</a:t>
            </a:r>
            <a:r>
              <a:rPr lang="en-CA" b="1">
                <a:solidFill>
                  <a:srgbClr val="17A488"/>
                </a:solidFill>
              </a:rPr>
              <a:t> 3 </a:t>
            </a:r>
          </a:p>
          <a:p>
            <a:pPr lvl="1"/>
            <a:endParaRPr lang="en-CA" b="1">
              <a:solidFill>
                <a:srgbClr val="17A488"/>
              </a:solidFill>
            </a:endParaRPr>
          </a:p>
          <a:p>
            <a:pPr marL="0" indent="0">
              <a:buNone/>
            </a:pPr>
            <a:r>
              <a:rPr lang="en-CA" b="1">
                <a:solidFill>
                  <a:srgbClr val="002047"/>
                </a:solidFill>
              </a:rPr>
              <a:t>&lt;-</a:t>
            </a:r>
            <a:r>
              <a:rPr lang="en-CA">
                <a:solidFill>
                  <a:srgbClr val="002047"/>
                </a:solidFill>
              </a:rPr>
              <a:t> is the assignment operator</a:t>
            </a:r>
          </a:p>
          <a:p>
            <a:pPr marL="0" indent="0">
              <a:buNone/>
            </a:pPr>
            <a:endParaRPr lang="en-CA">
              <a:solidFill>
                <a:srgbClr val="002047"/>
              </a:solidFill>
            </a:endParaRPr>
          </a:p>
        </p:txBody>
      </p:sp>
    </p:spTree>
    <p:extLst>
      <p:ext uri="{BB962C8B-B14F-4D97-AF65-F5344CB8AC3E}">
        <p14:creationId xmlns:p14="http://schemas.microsoft.com/office/powerpoint/2010/main" val="520555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83170-28DF-43BD-9D72-1C27C3BC926F}"/>
              </a:ext>
            </a:extLst>
          </p:cNvPr>
          <p:cNvSpPr>
            <a:spLocks noGrp="1"/>
          </p:cNvSpPr>
          <p:nvPr>
            <p:ph type="title"/>
          </p:nvPr>
        </p:nvSpPr>
        <p:spPr/>
        <p:txBody>
          <a:bodyPr/>
          <a:lstStyle/>
          <a:p>
            <a:r>
              <a:rPr lang="en-CA"/>
              <a:t>Creating objects in R </a:t>
            </a:r>
          </a:p>
        </p:txBody>
      </p:sp>
      <p:sp>
        <p:nvSpPr>
          <p:cNvPr id="3" name="Content Placeholder 2">
            <a:extLst>
              <a:ext uri="{FF2B5EF4-FFF2-40B4-BE49-F238E27FC236}">
                <a16:creationId xmlns:a16="http://schemas.microsoft.com/office/drawing/2014/main" id="{D8B747BB-AC43-4E6A-92A7-710C6849D946}"/>
              </a:ext>
            </a:extLst>
          </p:cNvPr>
          <p:cNvSpPr>
            <a:spLocks noGrp="1"/>
          </p:cNvSpPr>
          <p:nvPr>
            <p:ph idx="1"/>
          </p:nvPr>
        </p:nvSpPr>
        <p:spPr/>
        <p:txBody>
          <a:bodyPr/>
          <a:lstStyle/>
          <a:p>
            <a:r>
              <a:rPr lang="en-CA"/>
              <a:t>It is common practice to use </a:t>
            </a:r>
            <a:r>
              <a:rPr lang="en-CA" b="1">
                <a:solidFill>
                  <a:srgbClr val="17A488"/>
                </a:solidFill>
                <a:latin typeface="+mn-lt"/>
              </a:rPr>
              <a:t>&lt;- </a:t>
            </a:r>
            <a:r>
              <a:rPr lang="en-CA"/>
              <a:t>for assignments, instead of = </a:t>
            </a:r>
          </a:p>
          <a:p>
            <a:endParaRPr lang="en-CA"/>
          </a:p>
          <a:p>
            <a:r>
              <a:rPr lang="en-CA"/>
              <a:t>You can name your objects anything you want, but they cannot start with a number and cannot use R reserved words (i.e. if, else, for)</a:t>
            </a:r>
          </a:p>
          <a:p>
            <a:pPr lvl="1"/>
            <a:endParaRPr lang="en-CA"/>
          </a:p>
          <a:p>
            <a:r>
              <a:rPr lang="en-CA"/>
              <a:t>R is also case sensitive (age is different from Age)</a:t>
            </a:r>
          </a:p>
          <a:p>
            <a:pPr lvl="1"/>
            <a:r>
              <a:rPr lang="en-CA" err="1"/>
              <a:t>snake_case</a:t>
            </a:r>
            <a:endParaRPr lang="en-CA"/>
          </a:p>
          <a:p>
            <a:pPr lvl="1"/>
            <a:r>
              <a:rPr lang="en-CA" err="1"/>
              <a:t>PascalCase</a:t>
            </a:r>
            <a:endParaRPr lang="en-CA"/>
          </a:p>
          <a:p>
            <a:pPr lvl="1"/>
            <a:r>
              <a:rPr lang="en-CA"/>
              <a:t>camelCase</a:t>
            </a:r>
          </a:p>
          <a:p>
            <a:pPr lvl="1"/>
            <a:endParaRPr lang="en-CA"/>
          </a:p>
        </p:txBody>
      </p:sp>
      <p:sp>
        <p:nvSpPr>
          <p:cNvPr id="4" name="Rectangle 3">
            <a:extLst>
              <a:ext uri="{FF2B5EF4-FFF2-40B4-BE49-F238E27FC236}">
                <a16:creationId xmlns:a16="http://schemas.microsoft.com/office/drawing/2014/main" id="{C23ECA6E-EE36-488C-A504-11F7EABC9B90}"/>
              </a:ext>
            </a:extLst>
          </p:cNvPr>
          <p:cNvSpPr/>
          <p:nvPr/>
        </p:nvSpPr>
        <p:spPr>
          <a:xfrm>
            <a:off x="2745508" y="6540897"/>
            <a:ext cx="1968809" cy="246221"/>
          </a:xfrm>
          <a:prstGeom prst="rect">
            <a:avLst/>
          </a:prstGeom>
        </p:spPr>
        <p:txBody>
          <a:bodyPr wrap="none">
            <a:spAutoFit/>
          </a:bodyPr>
          <a:lstStyle/>
          <a:p>
            <a:r>
              <a:rPr lang="en-CA" sz="1000"/>
              <a:t>https://colinfay.me/r-assignment/</a:t>
            </a:r>
          </a:p>
        </p:txBody>
      </p:sp>
    </p:spTree>
    <p:extLst>
      <p:ext uri="{BB962C8B-B14F-4D97-AF65-F5344CB8AC3E}">
        <p14:creationId xmlns:p14="http://schemas.microsoft.com/office/powerpoint/2010/main" val="3201456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49AE7-343F-4277-894D-0E06231F8996}"/>
              </a:ext>
            </a:extLst>
          </p:cNvPr>
          <p:cNvSpPr>
            <a:spLocks noGrp="1"/>
          </p:cNvSpPr>
          <p:nvPr>
            <p:ph type="title"/>
          </p:nvPr>
        </p:nvSpPr>
        <p:spPr/>
        <p:txBody>
          <a:bodyPr/>
          <a:lstStyle/>
          <a:p>
            <a:r>
              <a:rPr lang="en-CA"/>
              <a:t>Creating objects in R </a:t>
            </a:r>
          </a:p>
        </p:txBody>
      </p:sp>
      <p:sp>
        <p:nvSpPr>
          <p:cNvPr id="3" name="Content Placeholder 2">
            <a:extLst>
              <a:ext uri="{FF2B5EF4-FFF2-40B4-BE49-F238E27FC236}">
                <a16:creationId xmlns:a16="http://schemas.microsoft.com/office/drawing/2014/main" id="{FE421BA6-939E-4638-87AD-EE317009EA1C}"/>
              </a:ext>
            </a:extLst>
          </p:cNvPr>
          <p:cNvSpPr>
            <a:spLocks noGrp="1"/>
          </p:cNvSpPr>
          <p:nvPr>
            <p:ph idx="1"/>
          </p:nvPr>
        </p:nvSpPr>
        <p:spPr/>
        <p:txBody>
          <a:bodyPr/>
          <a:lstStyle/>
          <a:p>
            <a:r>
              <a:rPr lang="en-CA">
                <a:solidFill>
                  <a:srgbClr val="002047"/>
                </a:solidFill>
              </a:rPr>
              <a:t>When we assign values to an object, R does not automatically print the object. </a:t>
            </a:r>
          </a:p>
          <a:p>
            <a:pPr marL="0" indent="0">
              <a:buNone/>
            </a:pPr>
            <a:endParaRPr lang="en-CA">
              <a:solidFill>
                <a:srgbClr val="002047"/>
              </a:solidFill>
            </a:endParaRPr>
          </a:p>
          <a:p>
            <a:pPr marL="0" indent="0">
              <a:buNone/>
            </a:pPr>
            <a:r>
              <a:rPr lang="en-CA" b="1">
                <a:solidFill>
                  <a:srgbClr val="17A488"/>
                </a:solidFill>
              </a:rPr>
              <a:t>x &lt;- 3 </a:t>
            </a:r>
            <a:r>
              <a:rPr lang="en-CA"/>
              <a:t># does not print anything</a:t>
            </a:r>
          </a:p>
          <a:p>
            <a:pPr marL="0" indent="0">
              <a:buNone/>
            </a:pPr>
            <a:r>
              <a:rPr lang="en-CA" b="1">
                <a:solidFill>
                  <a:srgbClr val="17A488"/>
                </a:solidFill>
              </a:rPr>
              <a:t>(x &lt;- 3) </a:t>
            </a:r>
            <a:r>
              <a:rPr lang="en-CA"/>
              <a:t># prints the value of x</a:t>
            </a:r>
          </a:p>
          <a:p>
            <a:pPr marL="0" indent="0">
              <a:buNone/>
            </a:pPr>
            <a:r>
              <a:rPr lang="en-CA" b="1">
                <a:solidFill>
                  <a:srgbClr val="17A488"/>
                </a:solidFill>
              </a:rPr>
              <a:t>x</a:t>
            </a:r>
            <a:r>
              <a:rPr lang="en-CA"/>
              <a:t> #prints the value of x </a:t>
            </a:r>
          </a:p>
          <a:p>
            <a:pPr marL="0" indent="0">
              <a:buNone/>
            </a:pPr>
            <a:endParaRPr lang="en-CA"/>
          </a:p>
          <a:p>
            <a:pPr marL="0" indent="0">
              <a:buNone/>
            </a:pPr>
            <a:r>
              <a:rPr lang="en-CA" b="1">
                <a:solidFill>
                  <a:srgbClr val="17A488"/>
                </a:solidFill>
              </a:rPr>
              <a:t>2 * x   </a:t>
            </a:r>
            <a:r>
              <a:rPr lang="en-CA"/>
              <a:t>#x is now stored in the memory; we can use it</a:t>
            </a:r>
          </a:p>
          <a:p>
            <a:pPr marL="0" indent="0">
              <a:buNone/>
            </a:pPr>
            <a:endParaRPr lang="en-CA"/>
          </a:p>
        </p:txBody>
      </p:sp>
    </p:spTree>
    <p:extLst>
      <p:ext uri="{BB962C8B-B14F-4D97-AF65-F5344CB8AC3E}">
        <p14:creationId xmlns:p14="http://schemas.microsoft.com/office/powerpoint/2010/main" val="1488971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81D2C-BF63-49BB-9979-20E4EFF5FF42}"/>
              </a:ext>
            </a:extLst>
          </p:cNvPr>
          <p:cNvSpPr>
            <a:spLocks noGrp="1"/>
          </p:cNvSpPr>
          <p:nvPr>
            <p:ph type="title"/>
          </p:nvPr>
        </p:nvSpPr>
        <p:spPr/>
        <p:txBody>
          <a:bodyPr/>
          <a:lstStyle/>
          <a:p>
            <a:r>
              <a:rPr lang="en-CA"/>
              <a:t>Creating objects in R</a:t>
            </a:r>
          </a:p>
        </p:txBody>
      </p:sp>
      <p:sp>
        <p:nvSpPr>
          <p:cNvPr id="3" name="Content Placeholder 2">
            <a:extLst>
              <a:ext uri="{FF2B5EF4-FFF2-40B4-BE49-F238E27FC236}">
                <a16:creationId xmlns:a16="http://schemas.microsoft.com/office/drawing/2014/main" id="{F5CCD9D5-61ED-4B79-9478-6607A604B516}"/>
              </a:ext>
            </a:extLst>
          </p:cNvPr>
          <p:cNvSpPr>
            <a:spLocks noGrp="1"/>
          </p:cNvSpPr>
          <p:nvPr>
            <p:ph idx="1"/>
          </p:nvPr>
        </p:nvSpPr>
        <p:spPr/>
        <p:txBody>
          <a:bodyPr/>
          <a:lstStyle/>
          <a:p>
            <a:r>
              <a:rPr lang="en-CA"/>
              <a:t>We can also overwrite the value of an existing object</a:t>
            </a:r>
          </a:p>
          <a:p>
            <a:pPr marL="0" indent="0">
              <a:buNone/>
            </a:pPr>
            <a:endParaRPr lang="en-CA"/>
          </a:p>
          <a:p>
            <a:pPr marL="0" indent="0">
              <a:buNone/>
            </a:pPr>
            <a:r>
              <a:rPr lang="en-CA" b="1">
                <a:solidFill>
                  <a:srgbClr val="17A488"/>
                </a:solidFill>
              </a:rPr>
              <a:t>x &lt;- 10  </a:t>
            </a:r>
            <a:r>
              <a:rPr lang="en-CA"/>
              <a:t># we can also change the value of an object</a:t>
            </a:r>
          </a:p>
          <a:p>
            <a:pPr marL="0" indent="0">
              <a:buNone/>
            </a:pPr>
            <a:endParaRPr lang="en-CA"/>
          </a:p>
          <a:p>
            <a:pPr marL="0" indent="0">
              <a:buNone/>
            </a:pPr>
            <a:r>
              <a:rPr lang="en-CA" b="1">
                <a:solidFill>
                  <a:srgbClr val="17A488"/>
                </a:solidFill>
              </a:rPr>
              <a:t>x * 3 </a:t>
            </a:r>
            <a:endParaRPr lang="en-CA"/>
          </a:p>
          <a:p>
            <a:pPr marL="0" indent="0">
              <a:buNone/>
            </a:pPr>
            <a:endParaRPr lang="en-CA"/>
          </a:p>
        </p:txBody>
      </p:sp>
    </p:spTree>
    <p:extLst>
      <p:ext uri="{BB962C8B-B14F-4D97-AF65-F5344CB8AC3E}">
        <p14:creationId xmlns:p14="http://schemas.microsoft.com/office/powerpoint/2010/main" val="481441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BF4F7-57BB-4E68-BF73-F3920F32A349}"/>
              </a:ext>
            </a:extLst>
          </p:cNvPr>
          <p:cNvSpPr>
            <a:spLocks noGrp="1"/>
          </p:cNvSpPr>
          <p:nvPr>
            <p:ph type="title"/>
          </p:nvPr>
        </p:nvSpPr>
        <p:spPr/>
        <p:txBody>
          <a:bodyPr/>
          <a:lstStyle/>
          <a:p>
            <a:r>
              <a:rPr lang="en-CA"/>
              <a:t>Commenting your code</a:t>
            </a:r>
          </a:p>
        </p:txBody>
      </p:sp>
      <p:sp>
        <p:nvSpPr>
          <p:cNvPr id="3" name="Content Placeholder 2">
            <a:extLst>
              <a:ext uri="{FF2B5EF4-FFF2-40B4-BE49-F238E27FC236}">
                <a16:creationId xmlns:a16="http://schemas.microsoft.com/office/drawing/2014/main" id="{7058711D-D64D-4217-90D5-C8385ABE6D70}"/>
              </a:ext>
            </a:extLst>
          </p:cNvPr>
          <p:cNvSpPr>
            <a:spLocks noGrp="1"/>
          </p:cNvSpPr>
          <p:nvPr>
            <p:ph idx="1"/>
          </p:nvPr>
        </p:nvSpPr>
        <p:spPr/>
        <p:txBody>
          <a:bodyPr/>
          <a:lstStyle/>
          <a:p>
            <a:r>
              <a:rPr lang="en-CA"/>
              <a:t>It is very important to comment on your code</a:t>
            </a:r>
          </a:p>
          <a:p>
            <a:endParaRPr lang="en-CA"/>
          </a:p>
          <a:p>
            <a:r>
              <a:rPr lang="en-CA"/>
              <a:t>In R, we use the</a:t>
            </a:r>
            <a:r>
              <a:rPr lang="en-CA" b="1">
                <a:solidFill>
                  <a:srgbClr val="17A488"/>
                </a:solidFill>
              </a:rPr>
              <a:t> # </a:t>
            </a:r>
            <a:r>
              <a:rPr lang="en-CA"/>
              <a:t>character</a:t>
            </a:r>
          </a:p>
          <a:p>
            <a:pPr lvl="1"/>
            <a:r>
              <a:rPr lang="en-CA"/>
              <a:t>Anything after </a:t>
            </a:r>
            <a:r>
              <a:rPr lang="en-CA" b="1">
                <a:solidFill>
                  <a:srgbClr val="17A488"/>
                </a:solidFill>
              </a:rPr>
              <a:t>#</a:t>
            </a:r>
            <a:r>
              <a:rPr lang="en-CA" b="1"/>
              <a:t> </a:t>
            </a:r>
            <a:r>
              <a:rPr lang="en-CA"/>
              <a:t>up to the end of the line will be treated as a comment, and R will not evaluate it as code </a:t>
            </a:r>
          </a:p>
          <a:p>
            <a:pPr marL="457200" lvl="1" indent="0">
              <a:buNone/>
            </a:pPr>
            <a:endParaRPr lang="en-CA"/>
          </a:p>
          <a:p>
            <a:pPr lvl="1"/>
            <a:r>
              <a:rPr lang="en-CA"/>
              <a:t>To comment/uncomment a chunk of code, highlight the lines then press </a:t>
            </a:r>
            <a:r>
              <a:rPr lang="en-CA" i="1"/>
              <a:t>ctrl</a:t>
            </a:r>
            <a:r>
              <a:rPr lang="en-CA"/>
              <a:t> </a:t>
            </a:r>
            <a:r>
              <a:rPr lang="en-CA" i="1"/>
              <a:t>+ shift + c </a:t>
            </a:r>
            <a:r>
              <a:rPr lang="en-CA"/>
              <a:t>on your keyboard</a:t>
            </a:r>
          </a:p>
        </p:txBody>
      </p:sp>
    </p:spTree>
    <p:extLst>
      <p:ext uri="{BB962C8B-B14F-4D97-AF65-F5344CB8AC3E}">
        <p14:creationId xmlns:p14="http://schemas.microsoft.com/office/powerpoint/2010/main" val="39858314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3BFF7-9713-435A-B15D-B4F03017406F}"/>
              </a:ext>
            </a:extLst>
          </p:cNvPr>
          <p:cNvSpPr>
            <a:spLocks noGrp="1"/>
          </p:cNvSpPr>
          <p:nvPr>
            <p:ph type="title"/>
          </p:nvPr>
        </p:nvSpPr>
        <p:spPr/>
        <p:txBody>
          <a:bodyPr/>
          <a:lstStyle/>
          <a:p>
            <a:r>
              <a:rPr lang="en-CA"/>
              <a:t>Data object types</a:t>
            </a:r>
          </a:p>
        </p:txBody>
      </p:sp>
      <p:sp>
        <p:nvSpPr>
          <p:cNvPr id="3" name="Content Placeholder 2">
            <a:extLst>
              <a:ext uri="{FF2B5EF4-FFF2-40B4-BE49-F238E27FC236}">
                <a16:creationId xmlns:a16="http://schemas.microsoft.com/office/drawing/2014/main" id="{46B47C61-5FBA-494C-8F48-4041F6219BE7}"/>
              </a:ext>
            </a:extLst>
          </p:cNvPr>
          <p:cNvSpPr>
            <a:spLocks noGrp="1"/>
          </p:cNvSpPr>
          <p:nvPr>
            <p:ph idx="1"/>
          </p:nvPr>
        </p:nvSpPr>
        <p:spPr/>
        <p:txBody>
          <a:bodyPr/>
          <a:lstStyle/>
          <a:p>
            <a:r>
              <a:rPr lang="en-CA"/>
              <a:t>There are different types of objects in R, but common ones are</a:t>
            </a:r>
          </a:p>
          <a:p>
            <a:pPr marL="914400" lvl="2" indent="0">
              <a:buNone/>
            </a:pPr>
            <a:r>
              <a:rPr lang="en-CA" sz="2500" b="1" err="1">
                <a:solidFill>
                  <a:srgbClr val="17A488"/>
                </a:solidFill>
              </a:rPr>
              <a:t>numeric_var</a:t>
            </a:r>
            <a:r>
              <a:rPr lang="en-CA" sz="2500" b="1">
                <a:solidFill>
                  <a:srgbClr val="17A488"/>
                </a:solidFill>
              </a:rPr>
              <a:t> &lt;- 1</a:t>
            </a:r>
          </a:p>
          <a:p>
            <a:pPr marL="914400" lvl="2" indent="0">
              <a:buNone/>
            </a:pPr>
            <a:r>
              <a:rPr lang="en-CA" sz="2500" b="1" err="1">
                <a:solidFill>
                  <a:srgbClr val="17A488"/>
                </a:solidFill>
              </a:rPr>
              <a:t>character_var</a:t>
            </a:r>
            <a:r>
              <a:rPr lang="en-CA" sz="2500" b="1">
                <a:solidFill>
                  <a:srgbClr val="17A488"/>
                </a:solidFill>
              </a:rPr>
              <a:t> &lt;- “one”</a:t>
            </a:r>
          </a:p>
          <a:p>
            <a:pPr marL="914400" lvl="2" indent="0">
              <a:buNone/>
            </a:pPr>
            <a:r>
              <a:rPr lang="en-CA" sz="2500" b="1" err="1">
                <a:solidFill>
                  <a:srgbClr val="17A488"/>
                </a:solidFill>
              </a:rPr>
              <a:t>factor_var</a:t>
            </a:r>
            <a:r>
              <a:rPr lang="en-CA" sz="2500" b="1">
                <a:solidFill>
                  <a:srgbClr val="17A488"/>
                </a:solidFill>
              </a:rPr>
              <a:t> &lt;- factor(1, labels = ‘one’)</a:t>
            </a:r>
          </a:p>
          <a:p>
            <a:pPr marL="914400" lvl="2" indent="0">
              <a:buNone/>
            </a:pPr>
            <a:r>
              <a:rPr lang="en-CA" sz="2500" b="1" err="1">
                <a:solidFill>
                  <a:srgbClr val="17A488"/>
                </a:solidFill>
              </a:rPr>
              <a:t>logical_var</a:t>
            </a:r>
            <a:r>
              <a:rPr lang="en-CA" sz="2500" b="1">
                <a:solidFill>
                  <a:srgbClr val="17A488"/>
                </a:solidFill>
              </a:rPr>
              <a:t> &lt;- TRUE</a:t>
            </a:r>
          </a:p>
          <a:p>
            <a:pPr marL="914400" lvl="2" indent="0">
              <a:buNone/>
            </a:pPr>
            <a:endParaRPr lang="en-CA" sz="2500" b="1">
              <a:solidFill>
                <a:srgbClr val="17A488"/>
              </a:solidFill>
            </a:endParaRPr>
          </a:p>
          <a:p>
            <a:pPr marL="914400" lvl="2" indent="0">
              <a:buNone/>
            </a:pPr>
            <a:r>
              <a:rPr lang="en-CA" sz="2500" b="1" err="1">
                <a:solidFill>
                  <a:srgbClr val="17A488"/>
                </a:solidFill>
              </a:rPr>
              <a:t>as.character</a:t>
            </a:r>
            <a:r>
              <a:rPr lang="en-CA" sz="2500" b="1">
                <a:solidFill>
                  <a:srgbClr val="17A488"/>
                </a:solidFill>
              </a:rPr>
              <a:t>(</a:t>
            </a:r>
            <a:r>
              <a:rPr lang="en-CA" sz="2500" b="1" err="1">
                <a:solidFill>
                  <a:srgbClr val="17A488"/>
                </a:solidFill>
              </a:rPr>
              <a:t>numeric_var</a:t>
            </a:r>
            <a:r>
              <a:rPr lang="en-CA" sz="2500" b="1">
                <a:solidFill>
                  <a:srgbClr val="17A488"/>
                </a:solidFill>
              </a:rPr>
              <a:t>)</a:t>
            </a:r>
          </a:p>
          <a:p>
            <a:pPr marL="457200" lvl="1" indent="0">
              <a:buNone/>
            </a:pPr>
            <a:endParaRPr lang="en-CA"/>
          </a:p>
          <a:p>
            <a:r>
              <a:rPr lang="en-CA"/>
              <a:t>You can use </a:t>
            </a:r>
            <a:r>
              <a:rPr lang="en-CA" b="1">
                <a:solidFill>
                  <a:srgbClr val="17A488"/>
                </a:solidFill>
              </a:rPr>
              <a:t>class</a:t>
            </a:r>
            <a:r>
              <a:rPr lang="en-CA"/>
              <a:t>, </a:t>
            </a:r>
            <a:r>
              <a:rPr lang="en-CA" b="1" err="1">
                <a:solidFill>
                  <a:srgbClr val="17A488"/>
                </a:solidFill>
              </a:rPr>
              <a:t>typeof</a:t>
            </a:r>
            <a:r>
              <a:rPr lang="en-CA"/>
              <a:t>, </a:t>
            </a:r>
            <a:r>
              <a:rPr lang="en-CA" b="1">
                <a:solidFill>
                  <a:srgbClr val="17A488"/>
                </a:solidFill>
              </a:rPr>
              <a:t>str</a:t>
            </a:r>
            <a:r>
              <a:rPr lang="en-CA"/>
              <a:t> commands to understand and inspect these objects </a:t>
            </a:r>
          </a:p>
        </p:txBody>
      </p:sp>
    </p:spTree>
    <p:extLst>
      <p:ext uri="{BB962C8B-B14F-4D97-AF65-F5344CB8AC3E}">
        <p14:creationId xmlns:p14="http://schemas.microsoft.com/office/powerpoint/2010/main" val="13317259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2CD79-E55B-472E-80A6-1242D5FEB807}"/>
              </a:ext>
            </a:extLst>
          </p:cNvPr>
          <p:cNvSpPr>
            <a:spLocks noGrp="1"/>
          </p:cNvSpPr>
          <p:nvPr>
            <p:ph type="title"/>
          </p:nvPr>
        </p:nvSpPr>
        <p:spPr/>
        <p:txBody>
          <a:bodyPr/>
          <a:lstStyle/>
          <a:p>
            <a:r>
              <a:rPr lang="en-CA"/>
              <a:t>Vectors</a:t>
            </a:r>
          </a:p>
        </p:txBody>
      </p:sp>
      <p:sp>
        <p:nvSpPr>
          <p:cNvPr id="3" name="Content Placeholder 2">
            <a:extLst>
              <a:ext uri="{FF2B5EF4-FFF2-40B4-BE49-F238E27FC236}">
                <a16:creationId xmlns:a16="http://schemas.microsoft.com/office/drawing/2014/main" id="{B356EA19-1B67-4CB7-86F6-E627E6D03D7E}"/>
              </a:ext>
            </a:extLst>
          </p:cNvPr>
          <p:cNvSpPr>
            <a:spLocks noGrp="1"/>
          </p:cNvSpPr>
          <p:nvPr>
            <p:ph idx="1"/>
          </p:nvPr>
        </p:nvSpPr>
        <p:spPr/>
        <p:txBody>
          <a:bodyPr/>
          <a:lstStyle/>
          <a:p>
            <a:r>
              <a:rPr lang="en-CA"/>
              <a:t>A </a:t>
            </a:r>
            <a:r>
              <a:rPr lang="en-CA" b="1"/>
              <a:t>vector</a:t>
            </a:r>
            <a:r>
              <a:rPr lang="en-CA"/>
              <a:t> is composed of a series of values, which be either numbers or characters. </a:t>
            </a:r>
          </a:p>
          <a:p>
            <a:pPr lvl="1"/>
            <a:r>
              <a:rPr lang="en-CA"/>
              <a:t>All elements inside the vector are of the same type</a:t>
            </a:r>
          </a:p>
          <a:p>
            <a:endParaRPr lang="en-CA"/>
          </a:p>
          <a:p>
            <a:r>
              <a:rPr lang="en-CA"/>
              <a:t>We assign a series of values to a vector using the</a:t>
            </a:r>
            <a:r>
              <a:rPr lang="en-CA" b="1">
                <a:solidFill>
                  <a:srgbClr val="17A488"/>
                </a:solidFill>
              </a:rPr>
              <a:t> c() </a:t>
            </a:r>
            <a:r>
              <a:rPr lang="en-CA"/>
              <a:t>function </a:t>
            </a:r>
          </a:p>
          <a:p>
            <a:endParaRPr lang="en-CA"/>
          </a:p>
          <a:p>
            <a:r>
              <a:rPr lang="en-CA"/>
              <a:t>Types of vectors</a:t>
            </a:r>
          </a:p>
          <a:p>
            <a:pPr lvl="1"/>
            <a:r>
              <a:rPr lang="en-CA"/>
              <a:t>character, numeric, integer, logical</a:t>
            </a:r>
          </a:p>
          <a:p>
            <a:endParaRPr lang="en-CA"/>
          </a:p>
          <a:p>
            <a:pPr marL="0" indent="0">
              <a:buNone/>
            </a:pPr>
            <a:endParaRPr lang="en-CA"/>
          </a:p>
          <a:p>
            <a:pPr marL="0" indent="0">
              <a:buNone/>
            </a:pPr>
            <a:endParaRPr lang="en-CA"/>
          </a:p>
          <a:p>
            <a:pPr marL="0" indent="0">
              <a:buNone/>
            </a:pPr>
            <a:endParaRPr lang="en-CA"/>
          </a:p>
        </p:txBody>
      </p:sp>
    </p:spTree>
    <p:extLst>
      <p:ext uri="{BB962C8B-B14F-4D97-AF65-F5344CB8AC3E}">
        <p14:creationId xmlns:p14="http://schemas.microsoft.com/office/powerpoint/2010/main" val="615726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C5C87-9D3D-4EDE-9AFB-140E07EE2941}"/>
              </a:ext>
            </a:extLst>
          </p:cNvPr>
          <p:cNvSpPr>
            <a:spLocks noGrp="1"/>
          </p:cNvSpPr>
          <p:nvPr>
            <p:ph type="title"/>
          </p:nvPr>
        </p:nvSpPr>
        <p:spPr/>
        <p:txBody>
          <a:bodyPr/>
          <a:lstStyle/>
          <a:p>
            <a:r>
              <a:rPr lang="en-CA"/>
              <a:t>Vectors</a:t>
            </a:r>
          </a:p>
        </p:txBody>
      </p:sp>
      <p:sp>
        <p:nvSpPr>
          <p:cNvPr id="3" name="Content Placeholder 2">
            <a:extLst>
              <a:ext uri="{FF2B5EF4-FFF2-40B4-BE49-F238E27FC236}">
                <a16:creationId xmlns:a16="http://schemas.microsoft.com/office/drawing/2014/main" id="{CDC2A933-84E7-4F4E-B13B-EAC7F51184AB}"/>
              </a:ext>
            </a:extLst>
          </p:cNvPr>
          <p:cNvSpPr>
            <a:spLocks noGrp="1"/>
          </p:cNvSpPr>
          <p:nvPr>
            <p:ph idx="1"/>
          </p:nvPr>
        </p:nvSpPr>
        <p:spPr/>
        <p:txBody>
          <a:bodyPr/>
          <a:lstStyle/>
          <a:p>
            <a:pPr marL="0" indent="0">
              <a:buNone/>
            </a:pPr>
            <a:r>
              <a:rPr lang="en-CA" b="1">
                <a:solidFill>
                  <a:srgbClr val="17A488"/>
                </a:solidFill>
              </a:rPr>
              <a:t>countries &lt;- c(“Canada”, “Kenya”, “United States”)</a:t>
            </a:r>
          </a:p>
          <a:p>
            <a:pPr marL="0" indent="0">
              <a:buNone/>
            </a:pPr>
            <a:r>
              <a:rPr lang="en-CA" b="1">
                <a:solidFill>
                  <a:srgbClr val="17A488"/>
                </a:solidFill>
              </a:rPr>
              <a:t>countries</a:t>
            </a:r>
          </a:p>
          <a:p>
            <a:pPr lvl="1"/>
            <a:r>
              <a:rPr lang="en-CA">
                <a:solidFill>
                  <a:schemeClr val="tx1"/>
                </a:solidFill>
              </a:rPr>
              <a:t>quotes around the text are important to indicate the data type character. If not, R will think it’s an object, and since these objects don’t exist in R, you will get an error</a:t>
            </a:r>
          </a:p>
          <a:p>
            <a:pPr marL="0" indent="0">
              <a:buNone/>
            </a:pPr>
            <a:endParaRPr lang="en-CA" sz="2000" b="1">
              <a:solidFill>
                <a:srgbClr val="17A488"/>
              </a:solidFill>
            </a:endParaRPr>
          </a:p>
          <a:p>
            <a:pPr marL="0" indent="0">
              <a:buNone/>
            </a:pPr>
            <a:r>
              <a:rPr lang="en-CA" b="1">
                <a:solidFill>
                  <a:srgbClr val="17A488"/>
                </a:solidFill>
              </a:rPr>
              <a:t>emissions &lt;- c(53700, 14300,5250000)</a:t>
            </a:r>
          </a:p>
          <a:p>
            <a:pPr marL="0" indent="0">
              <a:buNone/>
            </a:pPr>
            <a:r>
              <a:rPr lang="en-CA" b="1">
                <a:solidFill>
                  <a:srgbClr val="17A488"/>
                </a:solidFill>
              </a:rPr>
              <a:t>emissions</a:t>
            </a:r>
          </a:p>
          <a:p>
            <a:pPr marL="0" indent="0">
              <a:buNone/>
            </a:pPr>
            <a:endParaRPr lang="en-CA"/>
          </a:p>
        </p:txBody>
      </p:sp>
    </p:spTree>
    <p:extLst>
      <p:ext uri="{BB962C8B-B14F-4D97-AF65-F5344CB8AC3E}">
        <p14:creationId xmlns:p14="http://schemas.microsoft.com/office/powerpoint/2010/main" val="3238086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B0DF6-FE14-4F18-8805-5F9C06DB7339}"/>
              </a:ext>
            </a:extLst>
          </p:cNvPr>
          <p:cNvSpPr>
            <a:spLocks noGrp="1"/>
          </p:cNvSpPr>
          <p:nvPr>
            <p:ph type="title"/>
          </p:nvPr>
        </p:nvSpPr>
        <p:spPr/>
        <p:txBody>
          <a:bodyPr/>
          <a:lstStyle/>
          <a:p>
            <a:r>
              <a:rPr lang="en-CA"/>
              <a:t>Vectors	</a:t>
            </a:r>
          </a:p>
        </p:txBody>
      </p:sp>
      <p:sp>
        <p:nvSpPr>
          <p:cNvPr id="3" name="Content Placeholder 2">
            <a:extLst>
              <a:ext uri="{FF2B5EF4-FFF2-40B4-BE49-F238E27FC236}">
                <a16:creationId xmlns:a16="http://schemas.microsoft.com/office/drawing/2014/main" id="{5AB10114-31B8-4148-8402-B64CFD6363A8}"/>
              </a:ext>
            </a:extLst>
          </p:cNvPr>
          <p:cNvSpPr>
            <a:spLocks noGrp="1"/>
          </p:cNvSpPr>
          <p:nvPr>
            <p:ph idx="1"/>
          </p:nvPr>
        </p:nvSpPr>
        <p:spPr/>
        <p:txBody>
          <a:bodyPr/>
          <a:lstStyle/>
          <a:p>
            <a:r>
              <a:rPr lang="en-CA"/>
              <a:t>We can add values to existing vectors</a:t>
            </a:r>
          </a:p>
          <a:p>
            <a:endParaRPr lang="en-CA"/>
          </a:p>
          <a:p>
            <a:pPr marL="0" indent="0">
              <a:buNone/>
            </a:pPr>
            <a:r>
              <a:rPr lang="en-CA" b="1">
                <a:solidFill>
                  <a:srgbClr val="17A488"/>
                </a:solidFill>
              </a:rPr>
              <a:t>countries &lt;- c(countries, “China”) </a:t>
            </a:r>
          </a:p>
        </p:txBody>
      </p:sp>
    </p:spTree>
    <p:extLst>
      <p:ext uri="{BB962C8B-B14F-4D97-AF65-F5344CB8AC3E}">
        <p14:creationId xmlns:p14="http://schemas.microsoft.com/office/powerpoint/2010/main" val="13280450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A8C3B-530E-4E36-8AB7-8E5E90A1793E}"/>
              </a:ext>
            </a:extLst>
          </p:cNvPr>
          <p:cNvSpPr>
            <a:spLocks noGrp="1"/>
          </p:cNvSpPr>
          <p:nvPr>
            <p:ph type="title"/>
          </p:nvPr>
        </p:nvSpPr>
        <p:spPr/>
        <p:txBody>
          <a:bodyPr/>
          <a:lstStyle/>
          <a:p>
            <a:r>
              <a:rPr lang="en-CA"/>
              <a:t>Inspecting vectors</a:t>
            </a:r>
          </a:p>
        </p:txBody>
      </p:sp>
      <p:sp>
        <p:nvSpPr>
          <p:cNvPr id="3" name="Content Placeholder 2">
            <a:extLst>
              <a:ext uri="{FF2B5EF4-FFF2-40B4-BE49-F238E27FC236}">
                <a16:creationId xmlns:a16="http://schemas.microsoft.com/office/drawing/2014/main" id="{45BD76D9-92E7-48F9-9209-F3CE6ABC5D64}"/>
              </a:ext>
            </a:extLst>
          </p:cNvPr>
          <p:cNvSpPr>
            <a:spLocks noGrp="1"/>
          </p:cNvSpPr>
          <p:nvPr>
            <p:ph idx="1"/>
          </p:nvPr>
        </p:nvSpPr>
        <p:spPr/>
        <p:txBody>
          <a:bodyPr/>
          <a:lstStyle/>
          <a:p>
            <a:r>
              <a:rPr lang="en-CA"/>
              <a:t>Use the function </a:t>
            </a:r>
            <a:r>
              <a:rPr lang="en-CA" b="1">
                <a:solidFill>
                  <a:srgbClr val="17A488"/>
                </a:solidFill>
              </a:rPr>
              <a:t>length() </a:t>
            </a:r>
            <a:r>
              <a:rPr lang="en-CA"/>
              <a:t>to inspect the number of elements in a vector</a:t>
            </a:r>
          </a:p>
          <a:p>
            <a:pPr marL="0" indent="0">
              <a:buNone/>
            </a:pPr>
            <a:r>
              <a:rPr lang="en-CA" b="1">
                <a:solidFill>
                  <a:srgbClr val="17A488"/>
                </a:solidFill>
              </a:rPr>
              <a:t>		length(countries)</a:t>
            </a:r>
          </a:p>
          <a:p>
            <a:endParaRPr lang="en-CA" sz="2000" b="1">
              <a:solidFill>
                <a:srgbClr val="17A488"/>
              </a:solidFill>
            </a:endParaRPr>
          </a:p>
          <a:p>
            <a:r>
              <a:rPr lang="en-CA"/>
              <a:t>Use the function </a:t>
            </a:r>
            <a:r>
              <a:rPr lang="en-CA" b="1">
                <a:solidFill>
                  <a:srgbClr val="17A488"/>
                </a:solidFill>
              </a:rPr>
              <a:t>class() </a:t>
            </a:r>
            <a:r>
              <a:rPr lang="en-CA"/>
              <a:t>to inspect the type of elements in a vector</a:t>
            </a:r>
          </a:p>
          <a:p>
            <a:pPr marL="0" indent="0">
              <a:buNone/>
            </a:pPr>
            <a:r>
              <a:rPr lang="en-CA" b="1">
                <a:solidFill>
                  <a:srgbClr val="17A488"/>
                </a:solidFill>
              </a:rPr>
              <a:t>		class(countries)</a:t>
            </a:r>
          </a:p>
          <a:p>
            <a:endParaRPr lang="en-CA" sz="2000"/>
          </a:p>
          <a:p>
            <a:r>
              <a:rPr lang="en-CA"/>
              <a:t>Use the function </a:t>
            </a:r>
            <a:r>
              <a:rPr lang="en-CA" b="1">
                <a:solidFill>
                  <a:srgbClr val="17A488"/>
                </a:solidFill>
              </a:rPr>
              <a:t>str() </a:t>
            </a:r>
            <a:r>
              <a:rPr lang="en-CA"/>
              <a:t>to inspect the structure of a an object and its elements</a:t>
            </a:r>
          </a:p>
          <a:p>
            <a:pPr marL="0" indent="0">
              <a:buNone/>
            </a:pPr>
            <a:r>
              <a:rPr lang="en-CA" b="1">
                <a:solidFill>
                  <a:srgbClr val="17A488"/>
                </a:solidFill>
              </a:rPr>
              <a:t>		str(countries)</a:t>
            </a:r>
          </a:p>
          <a:p>
            <a:endParaRPr lang="en-CA"/>
          </a:p>
        </p:txBody>
      </p:sp>
    </p:spTree>
    <p:extLst>
      <p:ext uri="{BB962C8B-B14F-4D97-AF65-F5344CB8AC3E}">
        <p14:creationId xmlns:p14="http://schemas.microsoft.com/office/powerpoint/2010/main" val="2181000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6BA224-5FD0-4A70-A257-DAC5A0FA6FD8}"/>
              </a:ext>
            </a:extLst>
          </p:cNvPr>
          <p:cNvSpPr>
            <a:spLocks noGrp="1"/>
          </p:cNvSpPr>
          <p:nvPr>
            <p:ph type="title"/>
          </p:nvPr>
        </p:nvSpPr>
        <p:spPr/>
        <p:txBody>
          <a:bodyPr/>
          <a:lstStyle/>
          <a:p>
            <a:r>
              <a:rPr lang="en-CA"/>
              <a:t>Big picture</a:t>
            </a:r>
          </a:p>
        </p:txBody>
      </p:sp>
      <p:sp>
        <p:nvSpPr>
          <p:cNvPr id="5" name="Content Placeholder 4">
            <a:extLst>
              <a:ext uri="{FF2B5EF4-FFF2-40B4-BE49-F238E27FC236}">
                <a16:creationId xmlns:a16="http://schemas.microsoft.com/office/drawing/2014/main" id="{214C53B3-D5E5-4BAB-87CF-90AF29D26A20}"/>
              </a:ext>
            </a:extLst>
          </p:cNvPr>
          <p:cNvSpPr>
            <a:spLocks noGrp="1"/>
          </p:cNvSpPr>
          <p:nvPr>
            <p:ph idx="1"/>
          </p:nvPr>
        </p:nvSpPr>
        <p:spPr/>
        <p:txBody>
          <a:bodyPr/>
          <a:lstStyle/>
          <a:p>
            <a:r>
              <a:rPr lang="en-CA" sz="2400"/>
              <a:t>MFRE’s comparative advantage is in causal inference and economic interpretation of results</a:t>
            </a:r>
          </a:p>
          <a:p>
            <a:r>
              <a:rPr lang="en-CA" sz="2400"/>
              <a:t>Programming is a cross-cutting tool that helps us to analyze, model, visualize, and communicate data. </a:t>
            </a:r>
          </a:p>
          <a:p>
            <a:endParaRPr lang="en-CA"/>
          </a:p>
        </p:txBody>
      </p:sp>
      <p:pic>
        <p:nvPicPr>
          <p:cNvPr id="1026" name="Picture 2" descr="https://ubc-library-rc.github.io/intro-r/content/figures/overview.png">
            <a:extLst>
              <a:ext uri="{FF2B5EF4-FFF2-40B4-BE49-F238E27FC236}">
                <a16:creationId xmlns:a16="http://schemas.microsoft.com/office/drawing/2014/main" id="{FDCCAE0A-6A11-46F3-A324-4E0B175E2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438" y="3578785"/>
            <a:ext cx="4856486" cy="285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4722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91055-931F-44BF-A5AC-736D4DB9F4AE}"/>
              </a:ext>
            </a:extLst>
          </p:cNvPr>
          <p:cNvSpPr>
            <a:spLocks noGrp="1"/>
          </p:cNvSpPr>
          <p:nvPr>
            <p:ph type="title"/>
          </p:nvPr>
        </p:nvSpPr>
        <p:spPr/>
        <p:txBody>
          <a:bodyPr/>
          <a:lstStyle/>
          <a:p>
            <a:r>
              <a:rPr lang="en-CA"/>
              <a:t>Vector and data types	</a:t>
            </a:r>
          </a:p>
        </p:txBody>
      </p:sp>
      <p:sp>
        <p:nvSpPr>
          <p:cNvPr id="3" name="Content Placeholder 2">
            <a:extLst>
              <a:ext uri="{FF2B5EF4-FFF2-40B4-BE49-F238E27FC236}">
                <a16:creationId xmlns:a16="http://schemas.microsoft.com/office/drawing/2014/main" id="{3B262080-7341-4CF0-9F36-08CEEBF1B85D}"/>
              </a:ext>
            </a:extLst>
          </p:cNvPr>
          <p:cNvSpPr>
            <a:spLocks noGrp="1"/>
          </p:cNvSpPr>
          <p:nvPr>
            <p:ph idx="1"/>
          </p:nvPr>
        </p:nvSpPr>
        <p:spPr/>
        <p:txBody>
          <a:bodyPr/>
          <a:lstStyle/>
          <a:p>
            <a:r>
              <a:rPr lang="en-CA"/>
              <a:t>What if we mix different data types together?</a:t>
            </a:r>
          </a:p>
          <a:p>
            <a:endParaRPr lang="en-CA"/>
          </a:p>
          <a:p>
            <a:pPr marL="0" indent="0">
              <a:buNone/>
            </a:pPr>
            <a:r>
              <a:rPr lang="en-CA" b="1" err="1">
                <a:solidFill>
                  <a:srgbClr val="17A488"/>
                </a:solidFill>
              </a:rPr>
              <a:t>trythis</a:t>
            </a:r>
            <a:r>
              <a:rPr lang="en-CA" b="1">
                <a:solidFill>
                  <a:srgbClr val="17A488"/>
                </a:solidFill>
              </a:rPr>
              <a:t> &lt;- c(1, 2, 3, “a”)</a:t>
            </a:r>
          </a:p>
          <a:p>
            <a:pPr marL="0" indent="0">
              <a:buNone/>
            </a:pPr>
            <a:r>
              <a:rPr lang="en-CA" b="1">
                <a:solidFill>
                  <a:srgbClr val="17A488"/>
                </a:solidFill>
              </a:rPr>
              <a:t>class(</a:t>
            </a:r>
            <a:r>
              <a:rPr lang="en-CA" b="1" err="1">
                <a:solidFill>
                  <a:srgbClr val="17A488"/>
                </a:solidFill>
              </a:rPr>
              <a:t>trythis</a:t>
            </a:r>
            <a:r>
              <a:rPr lang="en-CA" b="1">
                <a:solidFill>
                  <a:srgbClr val="17A488"/>
                </a:solidFill>
              </a:rPr>
              <a:t>) </a:t>
            </a:r>
          </a:p>
          <a:p>
            <a:pPr marL="0" indent="0">
              <a:buNone/>
            </a:pPr>
            <a:endParaRPr lang="en-CA" b="1">
              <a:solidFill>
                <a:srgbClr val="17A488"/>
              </a:solidFill>
            </a:endParaRPr>
          </a:p>
          <a:p>
            <a:pPr marL="0" indent="0">
              <a:buNone/>
            </a:pPr>
            <a:r>
              <a:rPr lang="en-CA" b="1" err="1">
                <a:solidFill>
                  <a:srgbClr val="17A488"/>
                </a:solidFill>
              </a:rPr>
              <a:t>trythis</a:t>
            </a:r>
            <a:r>
              <a:rPr lang="en-CA" b="1">
                <a:solidFill>
                  <a:srgbClr val="17A488"/>
                </a:solidFill>
              </a:rPr>
              <a:t> &lt;- c(“a”, 1, TRUE, “b”)</a:t>
            </a:r>
          </a:p>
          <a:p>
            <a:pPr marL="0" indent="0">
              <a:buNone/>
            </a:pPr>
            <a:r>
              <a:rPr lang="en-CA" b="1">
                <a:solidFill>
                  <a:srgbClr val="17A488"/>
                </a:solidFill>
              </a:rPr>
              <a:t>class(</a:t>
            </a:r>
            <a:r>
              <a:rPr lang="en-CA" b="1" err="1">
                <a:solidFill>
                  <a:srgbClr val="17A488"/>
                </a:solidFill>
              </a:rPr>
              <a:t>trythis</a:t>
            </a:r>
            <a:r>
              <a:rPr lang="en-CA" b="1">
                <a:solidFill>
                  <a:srgbClr val="17A488"/>
                </a:solidFill>
              </a:rPr>
              <a:t>) </a:t>
            </a:r>
          </a:p>
          <a:p>
            <a:pPr marL="0" indent="0">
              <a:buNone/>
            </a:pPr>
            <a:endParaRPr lang="en-CA"/>
          </a:p>
          <a:p>
            <a:pPr marL="0" indent="0">
              <a:buNone/>
            </a:pPr>
            <a:endParaRPr lang="en-CA"/>
          </a:p>
          <a:p>
            <a:pPr marL="0" indent="0">
              <a:buNone/>
            </a:pPr>
            <a:endParaRPr lang="en-CA"/>
          </a:p>
        </p:txBody>
      </p:sp>
    </p:spTree>
    <p:extLst>
      <p:ext uri="{BB962C8B-B14F-4D97-AF65-F5344CB8AC3E}">
        <p14:creationId xmlns:p14="http://schemas.microsoft.com/office/powerpoint/2010/main" val="1520096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DC499-6F91-4F27-9A72-D60C6C365DD1}"/>
              </a:ext>
            </a:extLst>
          </p:cNvPr>
          <p:cNvSpPr>
            <a:spLocks noGrp="1"/>
          </p:cNvSpPr>
          <p:nvPr>
            <p:ph type="title"/>
          </p:nvPr>
        </p:nvSpPr>
        <p:spPr/>
        <p:txBody>
          <a:bodyPr>
            <a:normAutofit/>
          </a:bodyPr>
          <a:lstStyle/>
          <a:p>
            <a:r>
              <a:rPr lang="en-CA"/>
              <a:t>Converting vectors</a:t>
            </a:r>
          </a:p>
        </p:txBody>
      </p:sp>
      <p:sp>
        <p:nvSpPr>
          <p:cNvPr id="3" name="Content Placeholder 2">
            <a:extLst>
              <a:ext uri="{FF2B5EF4-FFF2-40B4-BE49-F238E27FC236}">
                <a16:creationId xmlns:a16="http://schemas.microsoft.com/office/drawing/2014/main" id="{E984F669-1254-4A4F-B250-A7C38A73740B}"/>
              </a:ext>
            </a:extLst>
          </p:cNvPr>
          <p:cNvSpPr>
            <a:spLocks noGrp="1"/>
          </p:cNvSpPr>
          <p:nvPr>
            <p:ph idx="1"/>
          </p:nvPr>
        </p:nvSpPr>
        <p:spPr/>
        <p:txBody>
          <a:bodyPr/>
          <a:lstStyle/>
          <a:p>
            <a:r>
              <a:rPr lang="en-CA"/>
              <a:t>Convert to character</a:t>
            </a:r>
            <a:endParaRPr lang="en-CA">
              <a:solidFill>
                <a:srgbClr val="17A488"/>
              </a:solidFill>
            </a:endParaRPr>
          </a:p>
          <a:p>
            <a:pPr marL="0" indent="0">
              <a:buNone/>
            </a:pPr>
            <a:r>
              <a:rPr lang="en-CA" b="1">
                <a:solidFill>
                  <a:srgbClr val="17A488"/>
                </a:solidFill>
              </a:rPr>
              <a:t>emissions &lt;- </a:t>
            </a:r>
            <a:r>
              <a:rPr lang="en-CA" b="1" err="1">
                <a:solidFill>
                  <a:srgbClr val="17A488"/>
                </a:solidFill>
              </a:rPr>
              <a:t>as.character</a:t>
            </a:r>
            <a:r>
              <a:rPr lang="en-CA" b="1">
                <a:solidFill>
                  <a:srgbClr val="17A488"/>
                </a:solidFill>
              </a:rPr>
              <a:t>(emissions) class(emissions)</a:t>
            </a:r>
          </a:p>
          <a:p>
            <a:pPr marL="0" indent="0">
              <a:buNone/>
            </a:pPr>
            <a:endParaRPr lang="en-CA" b="1">
              <a:solidFill>
                <a:srgbClr val="17A488"/>
              </a:solidFill>
            </a:endParaRPr>
          </a:p>
          <a:p>
            <a:r>
              <a:rPr lang="en-CA"/>
              <a:t>Convert back to numeric</a:t>
            </a:r>
          </a:p>
          <a:p>
            <a:pPr marL="0" indent="0">
              <a:buNone/>
            </a:pPr>
            <a:r>
              <a:rPr lang="en-CA" b="1">
                <a:solidFill>
                  <a:srgbClr val="17A488"/>
                </a:solidFill>
              </a:rPr>
              <a:t>emissions &lt;- </a:t>
            </a:r>
            <a:r>
              <a:rPr lang="en-CA" b="1" err="1">
                <a:solidFill>
                  <a:srgbClr val="17A488"/>
                </a:solidFill>
              </a:rPr>
              <a:t>as.numeric</a:t>
            </a:r>
            <a:r>
              <a:rPr lang="en-CA" b="1">
                <a:solidFill>
                  <a:srgbClr val="17A488"/>
                </a:solidFill>
              </a:rPr>
              <a:t>(emissions) class(emissions)</a:t>
            </a:r>
          </a:p>
          <a:p>
            <a:pPr marL="0" indent="0">
              <a:buNone/>
            </a:pPr>
            <a:endParaRPr lang="en-CA" b="1">
              <a:solidFill>
                <a:srgbClr val="17A488"/>
              </a:solidFill>
            </a:endParaRPr>
          </a:p>
        </p:txBody>
      </p:sp>
    </p:spTree>
    <p:extLst>
      <p:ext uri="{BB962C8B-B14F-4D97-AF65-F5344CB8AC3E}">
        <p14:creationId xmlns:p14="http://schemas.microsoft.com/office/powerpoint/2010/main" val="252204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B8D92-2E57-412C-BD8F-79666FE647EB}"/>
              </a:ext>
            </a:extLst>
          </p:cNvPr>
          <p:cNvSpPr>
            <a:spLocks noGrp="1"/>
          </p:cNvSpPr>
          <p:nvPr>
            <p:ph type="title"/>
          </p:nvPr>
        </p:nvSpPr>
        <p:spPr/>
        <p:txBody>
          <a:bodyPr/>
          <a:lstStyle/>
          <a:p>
            <a:r>
              <a:rPr lang="en-CA" err="1"/>
              <a:t>Subsetting</a:t>
            </a:r>
            <a:r>
              <a:rPr lang="en-CA"/>
              <a:t> vectors</a:t>
            </a:r>
          </a:p>
        </p:txBody>
      </p:sp>
      <p:sp>
        <p:nvSpPr>
          <p:cNvPr id="3" name="Content Placeholder 2">
            <a:extLst>
              <a:ext uri="{FF2B5EF4-FFF2-40B4-BE49-F238E27FC236}">
                <a16:creationId xmlns:a16="http://schemas.microsoft.com/office/drawing/2014/main" id="{D4DF7733-9AF9-4182-8D5B-3B2B3DBBC0CB}"/>
              </a:ext>
            </a:extLst>
          </p:cNvPr>
          <p:cNvSpPr>
            <a:spLocks noGrp="1"/>
          </p:cNvSpPr>
          <p:nvPr>
            <p:ph idx="1"/>
          </p:nvPr>
        </p:nvSpPr>
        <p:spPr/>
        <p:txBody>
          <a:bodyPr/>
          <a:lstStyle/>
          <a:p>
            <a:r>
              <a:rPr lang="en-CA"/>
              <a:t>We use the index position of an element in square brackets to extract one or more elements from a vector</a:t>
            </a:r>
          </a:p>
          <a:p>
            <a:pPr lvl="1"/>
            <a:r>
              <a:rPr lang="en-CA"/>
              <a:t>Index starts at 1</a:t>
            </a:r>
          </a:p>
          <a:p>
            <a:pPr lvl="1"/>
            <a:endParaRPr lang="en-CA" sz="1200"/>
          </a:p>
          <a:p>
            <a:pPr marL="0" indent="0">
              <a:buNone/>
            </a:pPr>
            <a:r>
              <a:rPr lang="en-CA" b="1">
                <a:solidFill>
                  <a:srgbClr val="17A488"/>
                </a:solidFill>
              </a:rPr>
              <a:t>emissions[1]</a:t>
            </a:r>
          </a:p>
          <a:p>
            <a:pPr marL="0" indent="0">
              <a:buNone/>
            </a:pPr>
            <a:r>
              <a:rPr lang="en-CA" b="1">
                <a:solidFill>
                  <a:srgbClr val="17A488"/>
                </a:solidFill>
              </a:rPr>
              <a:t>emissions[c(1,3)]</a:t>
            </a:r>
          </a:p>
          <a:p>
            <a:pPr marL="0" indent="0">
              <a:buNone/>
            </a:pPr>
            <a:r>
              <a:rPr lang="en-CA" b="1">
                <a:solidFill>
                  <a:srgbClr val="17A488"/>
                </a:solidFill>
              </a:rPr>
              <a:t>emissions[c(2:3)]</a:t>
            </a:r>
            <a:endParaRPr lang="en-CA"/>
          </a:p>
          <a:p>
            <a:pPr marL="0" indent="0">
              <a:buNone/>
            </a:pPr>
            <a:endParaRPr lang="en-CA"/>
          </a:p>
        </p:txBody>
      </p:sp>
    </p:spTree>
    <p:extLst>
      <p:ext uri="{BB962C8B-B14F-4D97-AF65-F5344CB8AC3E}">
        <p14:creationId xmlns:p14="http://schemas.microsoft.com/office/powerpoint/2010/main" val="29179704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0DD7-ABF3-4924-A7B7-68CD3F9C8CBA}"/>
              </a:ext>
            </a:extLst>
          </p:cNvPr>
          <p:cNvSpPr>
            <a:spLocks noGrp="1"/>
          </p:cNvSpPr>
          <p:nvPr>
            <p:ph type="title"/>
          </p:nvPr>
        </p:nvSpPr>
        <p:spPr/>
        <p:txBody>
          <a:bodyPr/>
          <a:lstStyle/>
          <a:p>
            <a:r>
              <a:rPr lang="en-CA"/>
              <a:t>Conditional </a:t>
            </a:r>
            <a:r>
              <a:rPr lang="en-CA" err="1"/>
              <a:t>subsetting</a:t>
            </a:r>
            <a:endParaRPr lang="en-CA"/>
          </a:p>
        </p:txBody>
      </p:sp>
      <p:sp>
        <p:nvSpPr>
          <p:cNvPr id="3" name="Content Placeholder 2">
            <a:extLst>
              <a:ext uri="{FF2B5EF4-FFF2-40B4-BE49-F238E27FC236}">
                <a16:creationId xmlns:a16="http://schemas.microsoft.com/office/drawing/2014/main" id="{397BB278-DA53-4836-B845-7E38AA713DBC}"/>
              </a:ext>
            </a:extLst>
          </p:cNvPr>
          <p:cNvSpPr>
            <a:spLocks noGrp="1"/>
          </p:cNvSpPr>
          <p:nvPr>
            <p:ph idx="1"/>
          </p:nvPr>
        </p:nvSpPr>
        <p:spPr/>
        <p:txBody>
          <a:bodyPr/>
          <a:lstStyle/>
          <a:p>
            <a:r>
              <a:rPr lang="en-CA"/>
              <a:t>We can use logical tests to subset vectors</a:t>
            </a:r>
          </a:p>
          <a:p>
            <a:pPr lvl="1"/>
            <a:r>
              <a:rPr lang="en-CA"/>
              <a:t>&lt;, &lt;=, &gt;, &gt;=</a:t>
            </a:r>
          </a:p>
          <a:p>
            <a:pPr lvl="1"/>
            <a:r>
              <a:rPr lang="en-CA"/>
              <a:t>&amp; and |</a:t>
            </a:r>
          </a:p>
          <a:p>
            <a:pPr marL="0" indent="0">
              <a:buNone/>
            </a:pPr>
            <a:endParaRPr lang="en-CA"/>
          </a:p>
          <a:p>
            <a:pPr marL="0" indent="0">
              <a:buNone/>
            </a:pPr>
            <a:r>
              <a:rPr lang="en-CA" b="1">
                <a:solidFill>
                  <a:srgbClr val="17A488"/>
                </a:solidFill>
              </a:rPr>
              <a:t>emissions[emissions &gt; 100000] </a:t>
            </a:r>
          </a:p>
          <a:p>
            <a:pPr lvl="1"/>
            <a:r>
              <a:rPr lang="en-CA"/>
              <a:t>Select only emissions that are greater than 100000</a:t>
            </a:r>
            <a:endParaRPr lang="en-CA" b="1">
              <a:solidFill>
                <a:srgbClr val="17A488"/>
              </a:solidFill>
            </a:endParaRPr>
          </a:p>
          <a:p>
            <a:pPr marL="0" indent="0">
              <a:buNone/>
            </a:pPr>
            <a:endParaRPr lang="en-CA"/>
          </a:p>
          <a:p>
            <a:pPr marL="0" indent="0">
              <a:buNone/>
            </a:pPr>
            <a:r>
              <a:rPr lang="en-CA" b="1">
                <a:solidFill>
                  <a:srgbClr val="17A488"/>
                </a:solidFill>
              </a:rPr>
              <a:t>emissions[emissions &gt; 0 &amp; emissions &lt; 55000] </a:t>
            </a:r>
          </a:p>
          <a:p>
            <a:pPr lvl="1"/>
            <a:r>
              <a:rPr lang="en-CA"/>
              <a:t>Select only emissions that are greater than 0 and less than 55000</a:t>
            </a:r>
            <a:endParaRPr lang="en-CA" b="1">
              <a:solidFill>
                <a:srgbClr val="17A488"/>
              </a:solidFill>
            </a:endParaRPr>
          </a:p>
          <a:p>
            <a:pPr marL="0" indent="0">
              <a:buNone/>
            </a:pPr>
            <a:endParaRPr lang="en-CA" b="1">
              <a:solidFill>
                <a:srgbClr val="17A488"/>
              </a:solidFill>
            </a:endParaRPr>
          </a:p>
        </p:txBody>
      </p:sp>
    </p:spTree>
    <p:extLst>
      <p:ext uri="{BB962C8B-B14F-4D97-AF65-F5344CB8AC3E}">
        <p14:creationId xmlns:p14="http://schemas.microsoft.com/office/powerpoint/2010/main" val="1999511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05CC-183C-4A39-8C27-F453E606401B}"/>
              </a:ext>
            </a:extLst>
          </p:cNvPr>
          <p:cNvSpPr>
            <a:spLocks noGrp="1"/>
          </p:cNvSpPr>
          <p:nvPr>
            <p:ph type="title"/>
          </p:nvPr>
        </p:nvSpPr>
        <p:spPr/>
        <p:txBody>
          <a:bodyPr/>
          <a:lstStyle/>
          <a:p>
            <a:r>
              <a:rPr lang="en-CA"/>
              <a:t>Value matching</a:t>
            </a:r>
          </a:p>
        </p:txBody>
      </p:sp>
      <p:sp>
        <p:nvSpPr>
          <p:cNvPr id="3" name="Content Placeholder 2">
            <a:extLst>
              <a:ext uri="{FF2B5EF4-FFF2-40B4-BE49-F238E27FC236}">
                <a16:creationId xmlns:a16="http://schemas.microsoft.com/office/drawing/2014/main" id="{D83AB310-E475-4733-B321-A55BA49D1D98}"/>
              </a:ext>
            </a:extLst>
          </p:cNvPr>
          <p:cNvSpPr>
            <a:spLocks noGrp="1"/>
          </p:cNvSpPr>
          <p:nvPr>
            <p:ph idx="1"/>
          </p:nvPr>
        </p:nvSpPr>
        <p:spPr/>
        <p:txBody>
          <a:bodyPr/>
          <a:lstStyle/>
          <a:p>
            <a:r>
              <a:rPr lang="en-CA"/>
              <a:t>Use</a:t>
            </a:r>
            <a:r>
              <a:rPr lang="en-CA" b="1">
                <a:solidFill>
                  <a:srgbClr val="17A488"/>
                </a:solidFill>
              </a:rPr>
              <a:t> %in% </a:t>
            </a:r>
            <a:r>
              <a:rPr lang="en-CA"/>
              <a:t>to check whether an object is contained within or matches with a list of items</a:t>
            </a:r>
          </a:p>
          <a:p>
            <a:endParaRPr lang="en-CA"/>
          </a:p>
          <a:p>
            <a:pPr marL="0" indent="0">
              <a:buNone/>
            </a:pPr>
            <a:r>
              <a:rPr lang="en-CA" b="1">
                <a:solidFill>
                  <a:srgbClr val="17A488"/>
                </a:solidFill>
              </a:rPr>
              <a:t>emissions %in% c(“Canada”)</a:t>
            </a:r>
          </a:p>
          <a:p>
            <a:pPr marL="0" indent="0">
              <a:buNone/>
            </a:pPr>
            <a:r>
              <a:rPr lang="en-CA" b="1">
                <a:solidFill>
                  <a:srgbClr val="17A488"/>
                </a:solidFill>
              </a:rPr>
              <a:t>countries %in% c(“Canada”, “United States”)</a:t>
            </a:r>
          </a:p>
          <a:p>
            <a:pPr marL="0" indent="0">
              <a:buNone/>
            </a:pPr>
            <a:r>
              <a:rPr lang="en-CA" b="1">
                <a:solidFill>
                  <a:srgbClr val="17A488"/>
                </a:solidFill>
              </a:rPr>
              <a:t>emissions %in% c(14300, 50000)</a:t>
            </a:r>
          </a:p>
          <a:p>
            <a:endParaRPr lang="en-CA"/>
          </a:p>
        </p:txBody>
      </p:sp>
    </p:spTree>
    <p:extLst>
      <p:ext uri="{BB962C8B-B14F-4D97-AF65-F5344CB8AC3E}">
        <p14:creationId xmlns:p14="http://schemas.microsoft.com/office/powerpoint/2010/main" val="3087152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4C3F8-ED36-4C82-90BC-7C19E4C481B5}"/>
              </a:ext>
            </a:extLst>
          </p:cNvPr>
          <p:cNvSpPr>
            <a:spLocks noGrp="1"/>
          </p:cNvSpPr>
          <p:nvPr>
            <p:ph type="title"/>
          </p:nvPr>
        </p:nvSpPr>
        <p:spPr/>
        <p:txBody>
          <a:bodyPr/>
          <a:lstStyle/>
          <a:p>
            <a:r>
              <a:rPr lang="en-CA"/>
              <a:t>Factors</a:t>
            </a:r>
          </a:p>
        </p:txBody>
      </p:sp>
      <p:sp>
        <p:nvSpPr>
          <p:cNvPr id="3" name="Content Placeholder 2">
            <a:extLst>
              <a:ext uri="{FF2B5EF4-FFF2-40B4-BE49-F238E27FC236}">
                <a16:creationId xmlns:a16="http://schemas.microsoft.com/office/drawing/2014/main" id="{A81C007A-6C6C-4C64-BCBE-61B38A916AD7}"/>
              </a:ext>
            </a:extLst>
          </p:cNvPr>
          <p:cNvSpPr>
            <a:spLocks noGrp="1"/>
          </p:cNvSpPr>
          <p:nvPr>
            <p:ph idx="1"/>
          </p:nvPr>
        </p:nvSpPr>
        <p:spPr/>
        <p:txBody>
          <a:bodyPr/>
          <a:lstStyle/>
          <a:p>
            <a:r>
              <a:rPr lang="en-CA"/>
              <a:t>Factors deal with categorical data </a:t>
            </a:r>
          </a:p>
          <a:p>
            <a:pPr marL="0" indent="0">
              <a:buNone/>
            </a:pPr>
            <a:endParaRPr lang="en-CA"/>
          </a:p>
          <a:p>
            <a:r>
              <a:rPr lang="en-CA"/>
              <a:t>In R, they are stored as integers with labels</a:t>
            </a:r>
          </a:p>
          <a:p>
            <a:pPr lvl="1"/>
            <a:r>
              <a:rPr lang="en-CA"/>
              <a:t>Ordered (birth order, high/medium/low, etc.)</a:t>
            </a:r>
          </a:p>
          <a:p>
            <a:pPr lvl="1"/>
            <a:r>
              <a:rPr lang="en-CA"/>
              <a:t>Unordered (color, country, etc.) </a:t>
            </a:r>
          </a:p>
          <a:p>
            <a:pPr lvl="1"/>
            <a:endParaRPr lang="en-CA"/>
          </a:p>
          <a:p>
            <a:r>
              <a:rPr lang="en-CA"/>
              <a:t>The pre-defined set of values are called “levels”</a:t>
            </a:r>
          </a:p>
          <a:p>
            <a:pPr lvl="1"/>
            <a:r>
              <a:rPr lang="en-CA"/>
              <a:t>By default, R sorts these levels alphabetically</a:t>
            </a:r>
          </a:p>
          <a:p>
            <a:pPr lvl="1"/>
            <a:endParaRPr lang="en-CA"/>
          </a:p>
        </p:txBody>
      </p:sp>
    </p:spTree>
    <p:extLst>
      <p:ext uri="{BB962C8B-B14F-4D97-AF65-F5344CB8AC3E}">
        <p14:creationId xmlns:p14="http://schemas.microsoft.com/office/powerpoint/2010/main" val="19978340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F7A8-0406-4063-AE03-FEF21506F59B}"/>
              </a:ext>
            </a:extLst>
          </p:cNvPr>
          <p:cNvSpPr>
            <a:spLocks noGrp="1"/>
          </p:cNvSpPr>
          <p:nvPr>
            <p:ph type="title"/>
          </p:nvPr>
        </p:nvSpPr>
        <p:spPr/>
        <p:txBody>
          <a:bodyPr/>
          <a:lstStyle/>
          <a:p>
            <a:r>
              <a:rPr lang="en-CA"/>
              <a:t>Factors</a:t>
            </a:r>
          </a:p>
        </p:txBody>
      </p:sp>
      <p:sp>
        <p:nvSpPr>
          <p:cNvPr id="3" name="Content Placeholder 2">
            <a:extLst>
              <a:ext uri="{FF2B5EF4-FFF2-40B4-BE49-F238E27FC236}">
                <a16:creationId xmlns:a16="http://schemas.microsoft.com/office/drawing/2014/main" id="{52B98204-58DE-472B-BE70-04D88287AE39}"/>
              </a:ext>
            </a:extLst>
          </p:cNvPr>
          <p:cNvSpPr>
            <a:spLocks noGrp="1"/>
          </p:cNvSpPr>
          <p:nvPr>
            <p:ph idx="1"/>
          </p:nvPr>
        </p:nvSpPr>
        <p:spPr/>
        <p:txBody>
          <a:bodyPr/>
          <a:lstStyle/>
          <a:p>
            <a:r>
              <a:rPr lang="en-CA"/>
              <a:t>Create factor variable with 5 levels </a:t>
            </a:r>
          </a:p>
          <a:p>
            <a:pPr lvl="1"/>
            <a:r>
              <a:rPr lang="en-CA"/>
              <a:t>R assigns 1 = Africa, 2 = Americas, 3 = Europe </a:t>
            </a:r>
          </a:p>
          <a:p>
            <a:pPr marL="0" indent="0">
              <a:buNone/>
            </a:pPr>
            <a:r>
              <a:rPr lang="en-CA" b="1">
                <a:solidFill>
                  <a:srgbClr val="17A488"/>
                </a:solidFill>
              </a:rPr>
              <a:t>regions &lt;- factor(c("Americas", "Americas", "Europe", "Africa", "Europe"))</a:t>
            </a:r>
          </a:p>
          <a:p>
            <a:pPr marL="0" indent="0">
              <a:buNone/>
            </a:pPr>
            <a:endParaRPr lang="en-CA" b="1">
              <a:solidFill>
                <a:srgbClr val="17A488"/>
              </a:solidFill>
            </a:endParaRPr>
          </a:p>
          <a:p>
            <a:r>
              <a:rPr lang="en-CA"/>
              <a:t>To know the levels</a:t>
            </a:r>
          </a:p>
          <a:p>
            <a:pPr marL="0" indent="0">
              <a:buNone/>
            </a:pPr>
            <a:r>
              <a:rPr lang="en-CA" b="1">
                <a:solidFill>
                  <a:srgbClr val="17A488"/>
                </a:solidFill>
              </a:rPr>
              <a:t>levels(regions) </a:t>
            </a:r>
          </a:p>
          <a:p>
            <a:pPr marL="0" indent="0">
              <a:buNone/>
            </a:pPr>
            <a:endParaRPr lang="en-CA" b="1">
              <a:solidFill>
                <a:srgbClr val="17A488"/>
              </a:solidFill>
            </a:endParaRPr>
          </a:p>
          <a:p>
            <a:r>
              <a:rPr lang="en-CA"/>
              <a:t>To know the number of levels </a:t>
            </a:r>
          </a:p>
          <a:p>
            <a:pPr marL="0" indent="0">
              <a:buNone/>
            </a:pPr>
            <a:r>
              <a:rPr lang="en-CA" b="1" err="1">
                <a:solidFill>
                  <a:srgbClr val="17A488"/>
                </a:solidFill>
              </a:rPr>
              <a:t>nlevels</a:t>
            </a:r>
            <a:r>
              <a:rPr lang="en-CA" b="1">
                <a:solidFill>
                  <a:srgbClr val="17A488"/>
                </a:solidFill>
              </a:rPr>
              <a:t>(regions)</a:t>
            </a:r>
          </a:p>
        </p:txBody>
      </p:sp>
    </p:spTree>
    <p:extLst>
      <p:ext uri="{BB962C8B-B14F-4D97-AF65-F5344CB8AC3E}">
        <p14:creationId xmlns:p14="http://schemas.microsoft.com/office/powerpoint/2010/main" val="3219075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75123-E42F-40EA-84F9-B3B8801F45E4}"/>
              </a:ext>
            </a:extLst>
          </p:cNvPr>
          <p:cNvSpPr>
            <a:spLocks noGrp="1"/>
          </p:cNvSpPr>
          <p:nvPr>
            <p:ph type="title"/>
          </p:nvPr>
        </p:nvSpPr>
        <p:spPr/>
        <p:txBody>
          <a:bodyPr/>
          <a:lstStyle/>
          <a:p>
            <a:r>
              <a:rPr lang="en-CA"/>
              <a:t>Factors</a:t>
            </a:r>
          </a:p>
        </p:txBody>
      </p:sp>
      <p:sp>
        <p:nvSpPr>
          <p:cNvPr id="3" name="Content Placeholder 2">
            <a:extLst>
              <a:ext uri="{FF2B5EF4-FFF2-40B4-BE49-F238E27FC236}">
                <a16:creationId xmlns:a16="http://schemas.microsoft.com/office/drawing/2014/main" id="{91B06EC3-7004-4BC7-839C-4E22B20E5DC8}"/>
              </a:ext>
            </a:extLst>
          </p:cNvPr>
          <p:cNvSpPr>
            <a:spLocks noGrp="1"/>
          </p:cNvSpPr>
          <p:nvPr>
            <p:ph idx="1"/>
          </p:nvPr>
        </p:nvSpPr>
        <p:spPr/>
        <p:txBody>
          <a:bodyPr/>
          <a:lstStyle/>
          <a:p>
            <a:r>
              <a:rPr lang="en-CA"/>
              <a:t>Sometimes, the order matters (low &lt; medium &lt; high)</a:t>
            </a:r>
          </a:p>
          <a:p>
            <a:endParaRPr lang="en-CA"/>
          </a:p>
          <a:p>
            <a:pPr marL="0" indent="0">
              <a:buNone/>
            </a:pPr>
            <a:r>
              <a:rPr lang="en-US">
                <a:solidFill>
                  <a:srgbClr val="17A488"/>
                </a:solidFill>
              </a:rPr>
              <a:t>responses &lt;- factor(c("low", "low", "high", "medium", "high", "low"))</a:t>
            </a:r>
          </a:p>
          <a:p>
            <a:pPr marL="0" indent="0">
              <a:buNone/>
            </a:pPr>
            <a:r>
              <a:rPr lang="en-US">
                <a:solidFill>
                  <a:srgbClr val="17A488"/>
                </a:solidFill>
              </a:rPr>
              <a:t>responses # current order </a:t>
            </a:r>
          </a:p>
          <a:p>
            <a:pPr marL="0" indent="0">
              <a:buNone/>
            </a:pPr>
            <a:endParaRPr lang="en-US">
              <a:solidFill>
                <a:srgbClr val="17A488"/>
              </a:solidFill>
            </a:endParaRPr>
          </a:p>
          <a:p>
            <a:pPr marL="0" indent="0">
              <a:buNone/>
            </a:pPr>
            <a:r>
              <a:rPr lang="en-US">
                <a:solidFill>
                  <a:srgbClr val="17A488"/>
                </a:solidFill>
              </a:rPr>
              <a:t>plot(responses)</a:t>
            </a:r>
          </a:p>
        </p:txBody>
      </p:sp>
    </p:spTree>
    <p:extLst>
      <p:ext uri="{BB962C8B-B14F-4D97-AF65-F5344CB8AC3E}">
        <p14:creationId xmlns:p14="http://schemas.microsoft.com/office/powerpoint/2010/main" val="18006756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7E7A7-0B2C-4682-9904-9FB24D6E6990}"/>
              </a:ext>
            </a:extLst>
          </p:cNvPr>
          <p:cNvSpPr>
            <a:spLocks noGrp="1"/>
          </p:cNvSpPr>
          <p:nvPr>
            <p:ph type="title"/>
          </p:nvPr>
        </p:nvSpPr>
        <p:spPr/>
        <p:txBody>
          <a:bodyPr/>
          <a:lstStyle/>
          <a:p>
            <a:r>
              <a:rPr lang="en-CA"/>
              <a:t>Factors</a:t>
            </a:r>
          </a:p>
        </p:txBody>
      </p:sp>
      <p:sp>
        <p:nvSpPr>
          <p:cNvPr id="3" name="Content Placeholder 2">
            <a:extLst>
              <a:ext uri="{FF2B5EF4-FFF2-40B4-BE49-F238E27FC236}">
                <a16:creationId xmlns:a16="http://schemas.microsoft.com/office/drawing/2014/main" id="{010E33F9-A0E4-4F7F-BF2B-0E127A555A40}"/>
              </a:ext>
            </a:extLst>
          </p:cNvPr>
          <p:cNvSpPr>
            <a:spLocks noGrp="1"/>
          </p:cNvSpPr>
          <p:nvPr>
            <p:ph idx="1"/>
          </p:nvPr>
        </p:nvSpPr>
        <p:spPr/>
        <p:txBody>
          <a:bodyPr/>
          <a:lstStyle/>
          <a:p>
            <a:r>
              <a:rPr lang="en-US"/>
              <a:t>R now sorts it by the levels you specified</a:t>
            </a:r>
          </a:p>
          <a:p>
            <a:pPr marL="0" indent="0">
              <a:buNone/>
            </a:pPr>
            <a:r>
              <a:rPr lang="en-US">
                <a:solidFill>
                  <a:srgbClr val="17A488"/>
                </a:solidFill>
              </a:rPr>
              <a:t>responses &lt;- factor(responses, </a:t>
            </a:r>
          </a:p>
          <a:p>
            <a:pPr marL="0" indent="0">
              <a:buNone/>
            </a:pPr>
            <a:r>
              <a:rPr lang="en-US">
                <a:solidFill>
                  <a:srgbClr val="17A488"/>
                </a:solidFill>
              </a:rPr>
              <a:t>  levels = c("low", "medium", "high"))</a:t>
            </a:r>
          </a:p>
          <a:p>
            <a:pPr marL="0" indent="0">
              <a:buNone/>
            </a:pPr>
            <a:r>
              <a:rPr lang="en-US">
                <a:solidFill>
                  <a:srgbClr val="17A488"/>
                </a:solidFill>
              </a:rPr>
              <a:t>responses # after re=ordering </a:t>
            </a:r>
          </a:p>
          <a:p>
            <a:pPr marL="0" indent="0">
              <a:buNone/>
            </a:pPr>
            <a:r>
              <a:rPr lang="en-US">
                <a:solidFill>
                  <a:srgbClr val="17A488"/>
                </a:solidFill>
              </a:rPr>
              <a:t>plot(responses)</a:t>
            </a:r>
          </a:p>
          <a:p>
            <a:pPr marL="0" indent="0">
              <a:buNone/>
            </a:pPr>
            <a:endParaRPr lang="en-US" sz="2000">
              <a:solidFill>
                <a:srgbClr val="17A488"/>
              </a:solidFill>
            </a:endParaRPr>
          </a:p>
          <a:p>
            <a:r>
              <a:rPr lang="en-US"/>
              <a:t>To establish the order </a:t>
            </a:r>
          </a:p>
          <a:p>
            <a:pPr marL="0" indent="0">
              <a:buNone/>
            </a:pPr>
            <a:r>
              <a:rPr lang="en-CA" err="1">
                <a:solidFill>
                  <a:srgbClr val="17A488"/>
                </a:solidFill>
              </a:rPr>
              <a:t>responses_ordered</a:t>
            </a:r>
            <a:r>
              <a:rPr lang="en-CA">
                <a:solidFill>
                  <a:srgbClr val="17A488"/>
                </a:solidFill>
              </a:rPr>
              <a:t> &lt;- factor(responses, </a:t>
            </a:r>
          </a:p>
          <a:p>
            <a:pPr marL="0" indent="0">
              <a:buNone/>
            </a:pPr>
            <a:r>
              <a:rPr lang="en-CA">
                <a:solidFill>
                  <a:srgbClr val="17A488"/>
                </a:solidFill>
              </a:rPr>
              <a:t>ordered = TRUE) </a:t>
            </a:r>
          </a:p>
          <a:p>
            <a:pPr marL="0" indent="0">
              <a:buNone/>
            </a:pPr>
            <a:r>
              <a:rPr lang="en-CA" err="1">
                <a:solidFill>
                  <a:srgbClr val="17A488"/>
                </a:solidFill>
              </a:rPr>
              <a:t>responses_ordered</a:t>
            </a:r>
            <a:endParaRPr lang="en-CA">
              <a:solidFill>
                <a:srgbClr val="17A488"/>
              </a:solidFill>
            </a:endParaRPr>
          </a:p>
        </p:txBody>
      </p:sp>
    </p:spTree>
    <p:extLst>
      <p:ext uri="{BB962C8B-B14F-4D97-AF65-F5344CB8AC3E}">
        <p14:creationId xmlns:p14="http://schemas.microsoft.com/office/powerpoint/2010/main" val="9955293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AACA-E631-401C-9ABB-38DC99757429}"/>
              </a:ext>
            </a:extLst>
          </p:cNvPr>
          <p:cNvSpPr>
            <a:spLocks noGrp="1"/>
          </p:cNvSpPr>
          <p:nvPr>
            <p:ph type="title"/>
          </p:nvPr>
        </p:nvSpPr>
        <p:spPr/>
        <p:txBody>
          <a:bodyPr/>
          <a:lstStyle/>
          <a:p>
            <a:r>
              <a:rPr lang="en-CA"/>
              <a:t>Recoding factors </a:t>
            </a:r>
          </a:p>
        </p:txBody>
      </p:sp>
      <p:sp>
        <p:nvSpPr>
          <p:cNvPr id="3" name="Content Placeholder 2">
            <a:extLst>
              <a:ext uri="{FF2B5EF4-FFF2-40B4-BE49-F238E27FC236}">
                <a16:creationId xmlns:a16="http://schemas.microsoft.com/office/drawing/2014/main" id="{F5D1DF6A-B0C0-4043-B0E8-5C0AB8E4CA1F}"/>
              </a:ext>
            </a:extLst>
          </p:cNvPr>
          <p:cNvSpPr>
            <a:spLocks noGrp="1"/>
          </p:cNvSpPr>
          <p:nvPr>
            <p:ph idx="1"/>
          </p:nvPr>
        </p:nvSpPr>
        <p:spPr/>
        <p:txBody>
          <a:bodyPr/>
          <a:lstStyle/>
          <a:p>
            <a:r>
              <a:rPr lang="en-CA"/>
              <a:t>Let’s say you want to recode the second level from “medium” to “not sure”</a:t>
            </a:r>
          </a:p>
          <a:p>
            <a:pPr marL="0" indent="0">
              <a:buNone/>
            </a:pPr>
            <a:endParaRPr lang="en-CA"/>
          </a:p>
          <a:p>
            <a:pPr marL="0" indent="0">
              <a:buNone/>
            </a:pPr>
            <a:r>
              <a:rPr lang="en-CA">
                <a:solidFill>
                  <a:srgbClr val="17A488"/>
                </a:solidFill>
              </a:rPr>
              <a:t>levels(responses)[2] &lt;- "not sure"</a:t>
            </a:r>
          </a:p>
          <a:p>
            <a:pPr marL="0" indent="0">
              <a:buNone/>
            </a:pPr>
            <a:r>
              <a:rPr lang="en-CA">
                <a:solidFill>
                  <a:srgbClr val="17A488"/>
                </a:solidFill>
              </a:rPr>
              <a:t>responses</a:t>
            </a:r>
          </a:p>
          <a:p>
            <a:pPr marL="0" indent="0">
              <a:buNone/>
            </a:pPr>
            <a:endParaRPr lang="en-CA"/>
          </a:p>
        </p:txBody>
      </p:sp>
    </p:spTree>
    <p:extLst>
      <p:ext uri="{BB962C8B-B14F-4D97-AF65-F5344CB8AC3E}">
        <p14:creationId xmlns:p14="http://schemas.microsoft.com/office/powerpoint/2010/main" val="1170652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0B165-E15A-4323-8F23-3C70B19885DB}"/>
              </a:ext>
            </a:extLst>
          </p:cNvPr>
          <p:cNvSpPr>
            <a:spLocks noGrp="1"/>
          </p:cNvSpPr>
          <p:nvPr>
            <p:ph type="title"/>
          </p:nvPr>
        </p:nvSpPr>
        <p:spPr/>
        <p:txBody>
          <a:bodyPr/>
          <a:lstStyle/>
          <a:p>
            <a:r>
              <a:rPr lang="en-CA"/>
              <a:t>Typical analytic workflow</a:t>
            </a:r>
          </a:p>
        </p:txBody>
      </p:sp>
      <p:sp>
        <p:nvSpPr>
          <p:cNvPr id="3" name="Content Placeholder 2">
            <a:extLst>
              <a:ext uri="{FF2B5EF4-FFF2-40B4-BE49-F238E27FC236}">
                <a16:creationId xmlns:a16="http://schemas.microsoft.com/office/drawing/2014/main" id="{3DD02509-2F0D-4C49-9466-26CB5202568B}"/>
              </a:ext>
            </a:extLst>
          </p:cNvPr>
          <p:cNvSpPr>
            <a:spLocks noGrp="1"/>
          </p:cNvSpPr>
          <p:nvPr>
            <p:ph idx="1"/>
          </p:nvPr>
        </p:nvSpPr>
        <p:spPr/>
        <p:txBody>
          <a:bodyPr/>
          <a:lstStyle/>
          <a:p>
            <a:r>
              <a:rPr lang="en-CA"/>
              <a:t>Install and load necessary packages</a:t>
            </a:r>
          </a:p>
          <a:p>
            <a:r>
              <a:rPr lang="en-CA"/>
              <a:t>Import data</a:t>
            </a:r>
          </a:p>
          <a:p>
            <a:r>
              <a:rPr lang="en-CA"/>
              <a:t>Clean/Transform data</a:t>
            </a:r>
          </a:p>
          <a:p>
            <a:r>
              <a:rPr lang="en-CA"/>
              <a:t>Explore data </a:t>
            </a:r>
          </a:p>
          <a:p>
            <a:r>
              <a:rPr lang="en-CA"/>
              <a:t>Resolve structural issues </a:t>
            </a:r>
          </a:p>
          <a:p>
            <a:r>
              <a:rPr lang="en-CA"/>
              <a:t>Model</a:t>
            </a:r>
          </a:p>
          <a:p>
            <a:r>
              <a:rPr lang="en-CA"/>
              <a:t>Analyze and interpret</a:t>
            </a:r>
          </a:p>
          <a:p>
            <a:r>
              <a:rPr lang="en-CA"/>
              <a:t>Communicate the results </a:t>
            </a:r>
          </a:p>
        </p:txBody>
      </p:sp>
      <p:sp>
        <p:nvSpPr>
          <p:cNvPr id="4" name="Rectangle 3">
            <a:extLst>
              <a:ext uri="{FF2B5EF4-FFF2-40B4-BE49-F238E27FC236}">
                <a16:creationId xmlns:a16="http://schemas.microsoft.com/office/drawing/2014/main" id="{9BE51191-F510-4B40-8593-E13D36712883}"/>
              </a:ext>
            </a:extLst>
          </p:cNvPr>
          <p:cNvSpPr/>
          <p:nvPr/>
        </p:nvSpPr>
        <p:spPr>
          <a:xfrm>
            <a:off x="2638402" y="6599606"/>
            <a:ext cx="3334567" cy="246221"/>
          </a:xfrm>
          <a:prstGeom prst="rect">
            <a:avLst/>
          </a:prstGeom>
        </p:spPr>
        <p:txBody>
          <a:bodyPr wrap="none">
            <a:spAutoFit/>
          </a:bodyPr>
          <a:lstStyle/>
          <a:p>
            <a:r>
              <a:rPr lang="en-CA" sz="1000">
                <a:hlinkClick r:id="rId3"/>
              </a:rPr>
              <a:t>https://craig.rbind.io/post/2019-05-17-asgr-basic-workflow/</a:t>
            </a:r>
            <a:endParaRPr lang="en-CA" sz="1000"/>
          </a:p>
        </p:txBody>
      </p:sp>
    </p:spTree>
    <p:extLst>
      <p:ext uri="{BB962C8B-B14F-4D97-AF65-F5344CB8AC3E}">
        <p14:creationId xmlns:p14="http://schemas.microsoft.com/office/powerpoint/2010/main" val="3965925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D5A41-45CE-49FF-B0A3-E0C33E7C0E93}"/>
              </a:ext>
            </a:extLst>
          </p:cNvPr>
          <p:cNvSpPr>
            <a:spLocks noGrp="1"/>
          </p:cNvSpPr>
          <p:nvPr>
            <p:ph type="title"/>
          </p:nvPr>
        </p:nvSpPr>
        <p:spPr/>
        <p:txBody>
          <a:bodyPr/>
          <a:lstStyle/>
          <a:p>
            <a:r>
              <a:rPr lang="en-CA"/>
              <a:t>Dates</a:t>
            </a:r>
          </a:p>
        </p:txBody>
      </p:sp>
      <p:sp>
        <p:nvSpPr>
          <p:cNvPr id="3" name="Content Placeholder 2">
            <a:extLst>
              <a:ext uri="{FF2B5EF4-FFF2-40B4-BE49-F238E27FC236}">
                <a16:creationId xmlns:a16="http://schemas.microsoft.com/office/drawing/2014/main" id="{134DB9EA-464E-41DC-AB40-C06564006B4B}"/>
              </a:ext>
            </a:extLst>
          </p:cNvPr>
          <p:cNvSpPr>
            <a:spLocks noGrp="1"/>
          </p:cNvSpPr>
          <p:nvPr>
            <p:ph idx="1"/>
          </p:nvPr>
        </p:nvSpPr>
        <p:spPr/>
        <p:txBody>
          <a:bodyPr/>
          <a:lstStyle/>
          <a:p>
            <a:r>
              <a:rPr lang="en-CA"/>
              <a:t>R will not always recognize your date variable as dates. Usually R will read it as a character or numeric vector. </a:t>
            </a:r>
          </a:p>
          <a:p>
            <a:endParaRPr lang="en-CA"/>
          </a:p>
          <a:p>
            <a:r>
              <a:rPr lang="en-CA"/>
              <a:t>You will need to convert the variable to date. You can use the </a:t>
            </a:r>
            <a:r>
              <a:rPr lang="en-CA" b="1" err="1"/>
              <a:t>as_date</a:t>
            </a:r>
            <a:r>
              <a:rPr lang="en-CA" b="1"/>
              <a:t>()</a:t>
            </a:r>
            <a:r>
              <a:rPr lang="en-CA"/>
              <a:t> function of the </a:t>
            </a:r>
            <a:r>
              <a:rPr lang="en-CA" b="1"/>
              <a:t>{</a:t>
            </a:r>
            <a:r>
              <a:rPr lang="en-CA" b="1" err="1"/>
              <a:t>lubridate</a:t>
            </a:r>
            <a:r>
              <a:rPr lang="en-CA" b="1"/>
              <a:t>}</a:t>
            </a:r>
            <a:r>
              <a:rPr lang="en-CA"/>
              <a:t> package. </a:t>
            </a:r>
          </a:p>
          <a:p>
            <a:endParaRPr lang="en-CA"/>
          </a:p>
          <a:p>
            <a:r>
              <a:rPr lang="en-CA"/>
              <a:t>You will need to specify the format of your date variable. Specifying the format will lead to parsing errors. </a:t>
            </a:r>
          </a:p>
        </p:txBody>
      </p:sp>
    </p:spTree>
    <p:extLst>
      <p:ext uri="{BB962C8B-B14F-4D97-AF65-F5344CB8AC3E}">
        <p14:creationId xmlns:p14="http://schemas.microsoft.com/office/powerpoint/2010/main" val="718100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523CD-4E86-4D9F-ADA1-3681FA78960A}"/>
              </a:ext>
            </a:extLst>
          </p:cNvPr>
          <p:cNvSpPr>
            <a:spLocks noGrp="1"/>
          </p:cNvSpPr>
          <p:nvPr>
            <p:ph type="title"/>
          </p:nvPr>
        </p:nvSpPr>
        <p:spPr/>
        <p:txBody>
          <a:bodyPr/>
          <a:lstStyle/>
          <a:p>
            <a:r>
              <a:rPr lang="en-CA"/>
              <a:t>Dates</a:t>
            </a:r>
          </a:p>
        </p:txBody>
      </p:sp>
      <p:sp>
        <p:nvSpPr>
          <p:cNvPr id="3" name="Content Placeholder 2">
            <a:extLst>
              <a:ext uri="{FF2B5EF4-FFF2-40B4-BE49-F238E27FC236}">
                <a16:creationId xmlns:a16="http://schemas.microsoft.com/office/drawing/2014/main" id="{721D1FB8-DF28-43F9-96B8-840797A06864}"/>
              </a:ext>
            </a:extLst>
          </p:cNvPr>
          <p:cNvSpPr>
            <a:spLocks noGrp="1"/>
          </p:cNvSpPr>
          <p:nvPr>
            <p:ph idx="1"/>
          </p:nvPr>
        </p:nvSpPr>
        <p:spPr/>
        <p:txBody>
          <a:bodyPr/>
          <a:lstStyle/>
          <a:p>
            <a:pPr marL="0" indent="0">
              <a:buNone/>
            </a:pPr>
            <a:r>
              <a:rPr lang="en-US" b="1">
                <a:solidFill>
                  <a:srgbClr val="17A488"/>
                </a:solidFill>
              </a:rPr>
              <a:t>dates &lt;- c("2021/08/01", "2021 08 02", "2021 08 03")</a:t>
            </a:r>
          </a:p>
          <a:p>
            <a:pPr marL="0" indent="0">
              <a:buNone/>
            </a:pPr>
            <a:r>
              <a:rPr lang="en-US" b="1">
                <a:solidFill>
                  <a:srgbClr val="17A488"/>
                </a:solidFill>
              </a:rPr>
              <a:t>str(dates)</a:t>
            </a:r>
          </a:p>
          <a:p>
            <a:pPr marL="0" indent="0">
              <a:buNone/>
            </a:pPr>
            <a:endParaRPr lang="en-US" b="1">
              <a:solidFill>
                <a:srgbClr val="17A488"/>
              </a:solidFill>
            </a:endParaRPr>
          </a:p>
          <a:p>
            <a:pPr marL="0" indent="0">
              <a:buNone/>
            </a:pPr>
            <a:r>
              <a:rPr lang="en-US" b="1" err="1">
                <a:solidFill>
                  <a:srgbClr val="17A488"/>
                </a:solidFill>
              </a:rPr>
              <a:t>dates_converted</a:t>
            </a:r>
            <a:r>
              <a:rPr lang="en-US" b="1">
                <a:solidFill>
                  <a:srgbClr val="17A488"/>
                </a:solidFill>
              </a:rPr>
              <a:t> &lt;- </a:t>
            </a:r>
            <a:r>
              <a:rPr lang="en-US" b="1" err="1">
                <a:solidFill>
                  <a:srgbClr val="17A488"/>
                </a:solidFill>
              </a:rPr>
              <a:t>as_date</a:t>
            </a:r>
            <a:r>
              <a:rPr lang="en-US" b="1">
                <a:solidFill>
                  <a:srgbClr val="17A488"/>
                </a:solidFill>
              </a:rPr>
              <a:t>(dates, format = "%Y/%m/%d")</a:t>
            </a:r>
          </a:p>
          <a:p>
            <a:pPr marL="0" indent="0">
              <a:buNone/>
            </a:pPr>
            <a:r>
              <a:rPr lang="en-US" b="1">
                <a:solidFill>
                  <a:srgbClr val="17A488"/>
                </a:solidFill>
              </a:rPr>
              <a:t>class(</a:t>
            </a:r>
            <a:r>
              <a:rPr lang="en-US" b="1" err="1">
                <a:solidFill>
                  <a:srgbClr val="17A488"/>
                </a:solidFill>
              </a:rPr>
              <a:t>dates_converted</a:t>
            </a:r>
            <a:r>
              <a:rPr lang="en-US" b="1">
                <a:solidFill>
                  <a:srgbClr val="17A488"/>
                </a:solidFill>
              </a:rPr>
              <a:t>)</a:t>
            </a:r>
          </a:p>
          <a:p>
            <a:pPr marL="0" indent="0">
              <a:buNone/>
            </a:pPr>
            <a:endParaRPr lang="en-US" b="1">
              <a:solidFill>
                <a:srgbClr val="17A488"/>
              </a:solidFill>
            </a:endParaRPr>
          </a:p>
          <a:p>
            <a:pPr marL="0" indent="0">
              <a:buNone/>
            </a:pPr>
            <a:r>
              <a:rPr lang="en-US" b="1">
                <a:solidFill>
                  <a:srgbClr val="17A488"/>
                </a:solidFill>
              </a:rPr>
              <a:t>months(</a:t>
            </a:r>
            <a:r>
              <a:rPr lang="en-US" b="1" err="1">
                <a:solidFill>
                  <a:srgbClr val="17A488"/>
                </a:solidFill>
              </a:rPr>
              <a:t>dates_converted</a:t>
            </a:r>
            <a:r>
              <a:rPr lang="en-US" b="1">
                <a:solidFill>
                  <a:srgbClr val="17A488"/>
                </a:solidFill>
              </a:rPr>
              <a:t>)</a:t>
            </a:r>
          </a:p>
          <a:p>
            <a:pPr marL="0" indent="0">
              <a:buNone/>
            </a:pPr>
            <a:r>
              <a:rPr lang="en-US" b="1">
                <a:solidFill>
                  <a:srgbClr val="17A488"/>
                </a:solidFill>
              </a:rPr>
              <a:t>year(</a:t>
            </a:r>
            <a:r>
              <a:rPr lang="en-US" b="1" err="1">
                <a:solidFill>
                  <a:srgbClr val="17A488"/>
                </a:solidFill>
              </a:rPr>
              <a:t>dates_converted</a:t>
            </a:r>
            <a:r>
              <a:rPr lang="en-US" b="1">
                <a:solidFill>
                  <a:srgbClr val="17A488"/>
                </a:solidFill>
              </a:rPr>
              <a:t>)</a:t>
            </a:r>
            <a:endParaRPr lang="en-CA" b="1">
              <a:solidFill>
                <a:srgbClr val="17A488"/>
              </a:solidFill>
            </a:endParaRPr>
          </a:p>
        </p:txBody>
      </p:sp>
    </p:spTree>
    <p:extLst>
      <p:ext uri="{BB962C8B-B14F-4D97-AF65-F5344CB8AC3E}">
        <p14:creationId xmlns:p14="http://schemas.microsoft.com/office/powerpoint/2010/main" val="4751870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15DF7-1201-423E-8DFE-FBC320176060}"/>
              </a:ext>
            </a:extLst>
          </p:cNvPr>
          <p:cNvSpPr>
            <a:spLocks noGrp="1"/>
          </p:cNvSpPr>
          <p:nvPr>
            <p:ph type="title"/>
          </p:nvPr>
        </p:nvSpPr>
        <p:spPr/>
        <p:txBody>
          <a:bodyPr/>
          <a:lstStyle/>
          <a:p>
            <a:r>
              <a:rPr lang="en-CA"/>
              <a:t>Dates</a:t>
            </a:r>
          </a:p>
        </p:txBody>
      </p:sp>
      <p:sp>
        <p:nvSpPr>
          <p:cNvPr id="3" name="Content Placeholder 2">
            <a:extLst>
              <a:ext uri="{FF2B5EF4-FFF2-40B4-BE49-F238E27FC236}">
                <a16:creationId xmlns:a16="http://schemas.microsoft.com/office/drawing/2014/main" id="{3E3C7E79-4F59-4CB2-853B-4FC09CA715DB}"/>
              </a:ext>
            </a:extLst>
          </p:cNvPr>
          <p:cNvSpPr>
            <a:spLocks noGrp="1"/>
          </p:cNvSpPr>
          <p:nvPr>
            <p:ph idx="1"/>
          </p:nvPr>
        </p:nvSpPr>
        <p:spPr/>
        <p:txBody>
          <a:bodyPr/>
          <a:lstStyle/>
          <a:p>
            <a:r>
              <a:rPr lang="en-CA"/>
              <a:t>We can also create a Date class object using the </a:t>
            </a:r>
            <a:r>
              <a:rPr lang="en-CA" b="1"/>
              <a:t>seq()</a:t>
            </a:r>
            <a:r>
              <a:rPr lang="en-CA"/>
              <a:t> function</a:t>
            </a:r>
          </a:p>
          <a:p>
            <a:endParaRPr lang="en-CA"/>
          </a:p>
          <a:p>
            <a:pPr marL="0" indent="0">
              <a:buNone/>
            </a:pPr>
            <a:r>
              <a:rPr lang="en-US" b="1" err="1">
                <a:solidFill>
                  <a:srgbClr val="17A488"/>
                </a:solidFill>
              </a:rPr>
              <a:t>dates_seq</a:t>
            </a:r>
            <a:r>
              <a:rPr lang="en-US" b="1">
                <a:solidFill>
                  <a:srgbClr val="17A488"/>
                </a:solidFill>
              </a:rPr>
              <a:t> &lt;- seq(</a:t>
            </a:r>
            <a:r>
              <a:rPr lang="en-US" b="1" err="1">
                <a:solidFill>
                  <a:srgbClr val="17A488"/>
                </a:solidFill>
              </a:rPr>
              <a:t>as_date</a:t>
            </a:r>
            <a:r>
              <a:rPr lang="en-US" b="1">
                <a:solidFill>
                  <a:srgbClr val="17A488"/>
                </a:solidFill>
              </a:rPr>
              <a:t>("2021/08/01"), length = 5, by = "days")</a:t>
            </a:r>
          </a:p>
          <a:p>
            <a:pPr marL="0" indent="0">
              <a:buNone/>
            </a:pPr>
            <a:r>
              <a:rPr lang="en-US" b="1" err="1">
                <a:solidFill>
                  <a:srgbClr val="17A488"/>
                </a:solidFill>
              </a:rPr>
              <a:t>dates_seq</a:t>
            </a:r>
            <a:endParaRPr lang="en-CA" b="1">
              <a:solidFill>
                <a:srgbClr val="17A488"/>
              </a:solidFill>
            </a:endParaRPr>
          </a:p>
        </p:txBody>
      </p:sp>
    </p:spTree>
    <p:extLst>
      <p:ext uri="{BB962C8B-B14F-4D97-AF65-F5344CB8AC3E}">
        <p14:creationId xmlns:p14="http://schemas.microsoft.com/office/powerpoint/2010/main" val="1796537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CB639-057B-4DE0-BA1F-A6CECEE5E892}"/>
              </a:ext>
            </a:extLst>
          </p:cNvPr>
          <p:cNvSpPr>
            <a:spLocks noGrp="1"/>
          </p:cNvSpPr>
          <p:nvPr>
            <p:ph type="title"/>
          </p:nvPr>
        </p:nvSpPr>
        <p:spPr/>
        <p:txBody>
          <a:bodyPr/>
          <a:lstStyle/>
          <a:p>
            <a:r>
              <a:rPr lang="en-CA"/>
              <a:t>Matrices</a:t>
            </a:r>
          </a:p>
        </p:txBody>
      </p:sp>
      <p:sp>
        <p:nvSpPr>
          <p:cNvPr id="3" name="Content Placeholder 2">
            <a:extLst>
              <a:ext uri="{FF2B5EF4-FFF2-40B4-BE49-F238E27FC236}">
                <a16:creationId xmlns:a16="http://schemas.microsoft.com/office/drawing/2014/main" id="{BDEAAFAE-2618-4AAF-B767-9F71BA255DEA}"/>
              </a:ext>
            </a:extLst>
          </p:cNvPr>
          <p:cNvSpPr>
            <a:spLocks noGrp="1"/>
          </p:cNvSpPr>
          <p:nvPr>
            <p:ph idx="1"/>
          </p:nvPr>
        </p:nvSpPr>
        <p:spPr/>
        <p:txBody>
          <a:bodyPr/>
          <a:lstStyle/>
          <a:p>
            <a:r>
              <a:rPr lang="en-CA"/>
              <a:t>Matrices are two-dimensional objects </a:t>
            </a:r>
          </a:p>
          <a:p>
            <a:pPr marL="0" indent="0">
              <a:buNone/>
            </a:pPr>
            <a:endParaRPr lang="en-CA"/>
          </a:p>
          <a:p>
            <a:r>
              <a:rPr lang="en-CA"/>
              <a:t>Elements must be of the same data type</a:t>
            </a:r>
          </a:p>
          <a:p>
            <a:pPr marL="0" indent="0">
              <a:buNone/>
            </a:pPr>
            <a:endParaRPr lang="en-CA"/>
          </a:p>
          <a:p>
            <a:r>
              <a:rPr lang="en-CA"/>
              <a:t>Elements are arranged in rows and columns </a:t>
            </a:r>
          </a:p>
          <a:p>
            <a:pPr marL="0" indent="0">
              <a:buNone/>
            </a:pPr>
            <a:endParaRPr lang="en-CA"/>
          </a:p>
        </p:txBody>
      </p:sp>
    </p:spTree>
    <p:extLst>
      <p:ext uri="{BB962C8B-B14F-4D97-AF65-F5344CB8AC3E}">
        <p14:creationId xmlns:p14="http://schemas.microsoft.com/office/powerpoint/2010/main" val="1875543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4E02-A749-4634-85F0-7EA32CC3F687}"/>
              </a:ext>
            </a:extLst>
          </p:cNvPr>
          <p:cNvSpPr>
            <a:spLocks noGrp="1"/>
          </p:cNvSpPr>
          <p:nvPr>
            <p:ph type="title"/>
          </p:nvPr>
        </p:nvSpPr>
        <p:spPr/>
        <p:txBody>
          <a:bodyPr/>
          <a:lstStyle/>
          <a:p>
            <a:r>
              <a:rPr lang="en-CA"/>
              <a:t>Matrices</a:t>
            </a:r>
          </a:p>
        </p:txBody>
      </p:sp>
      <p:sp>
        <p:nvSpPr>
          <p:cNvPr id="3" name="Content Placeholder 2">
            <a:extLst>
              <a:ext uri="{FF2B5EF4-FFF2-40B4-BE49-F238E27FC236}">
                <a16:creationId xmlns:a16="http://schemas.microsoft.com/office/drawing/2014/main" id="{DCB9DDDE-0AE0-4F5B-B582-ABE7C634F5E2}"/>
              </a:ext>
            </a:extLst>
          </p:cNvPr>
          <p:cNvSpPr>
            <a:spLocks noGrp="1"/>
          </p:cNvSpPr>
          <p:nvPr>
            <p:ph idx="1"/>
          </p:nvPr>
        </p:nvSpPr>
        <p:spPr/>
        <p:txBody>
          <a:bodyPr/>
          <a:lstStyle/>
          <a:p>
            <a:r>
              <a:rPr lang="en-CA"/>
              <a:t>We can construct a matrix using the </a:t>
            </a:r>
            <a:r>
              <a:rPr lang="en-CA" b="1"/>
              <a:t>matrix()</a:t>
            </a:r>
            <a:r>
              <a:rPr lang="en-CA"/>
              <a:t> function. </a:t>
            </a:r>
          </a:p>
          <a:p>
            <a:pPr marL="0" indent="0">
              <a:buNone/>
            </a:pPr>
            <a:endParaRPr lang="en-CA"/>
          </a:p>
          <a:p>
            <a:pPr marL="0" indent="0">
              <a:buNone/>
            </a:pPr>
            <a:r>
              <a:rPr lang="en-CA" b="1">
                <a:solidFill>
                  <a:srgbClr val="17A488"/>
                </a:solidFill>
              </a:rPr>
              <a:t>k &lt;- matrix(</a:t>
            </a:r>
            <a:r>
              <a:rPr lang="en-CA" b="1" err="1">
                <a:solidFill>
                  <a:srgbClr val="17A488"/>
                </a:solidFill>
              </a:rPr>
              <a:t>nrow</a:t>
            </a:r>
            <a:r>
              <a:rPr lang="en-CA" b="1">
                <a:solidFill>
                  <a:srgbClr val="17A488"/>
                </a:solidFill>
              </a:rPr>
              <a:t> = 3, </a:t>
            </a:r>
            <a:r>
              <a:rPr lang="en-CA" b="1" err="1">
                <a:solidFill>
                  <a:srgbClr val="17A488"/>
                </a:solidFill>
              </a:rPr>
              <a:t>ncol</a:t>
            </a:r>
            <a:r>
              <a:rPr lang="en-CA" b="1">
                <a:solidFill>
                  <a:srgbClr val="17A488"/>
                </a:solidFill>
              </a:rPr>
              <a:t> = 2)</a:t>
            </a:r>
          </a:p>
          <a:p>
            <a:pPr marL="0" indent="0">
              <a:buNone/>
            </a:pPr>
            <a:r>
              <a:rPr lang="en-CA" b="1">
                <a:solidFill>
                  <a:srgbClr val="17A488"/>
                </a:solidFill>
              </a:rPr>
              <a:t>k</a:t>
            </a:r>
          </a:p>
          <a:p>
            <a:pPr marL="0" indent="0">
              <a:buNone/>
            </a:pPr>
            <a:r>
              <a:rPr lang="en-CA" b="1">
                <a:solidFill>
                  <a:srgbClr val="17A488"/>
                </a:solidFill>
              </a:rPr>
              <a:t>class(k)</a:t>
            </a:r>
          </a:p>
          <a:p>
            <a:pPr marL="0" indent="0">
              <a:buNone/>
            </a:pPr>
            <a:r>
              <a:rPr lang="en-CA" b="1">
                <a:solidFill>
                  <a:srgbClr val="17A488"/>
                </a:solidFill>
              </a:rPr>
              <a:t>dim(k)</a:t>
            </a:r>
          </a:p>
        </p:txBody>
      </p:sp>
    </p:spTree>
    <p:extLst>
      <p:ext uri="{BB962C8B-B14F-4D97-AF65-F5344CB8AC3E}">
        <p14:creationId xmlns:p14="http://schemas.microsoft.com/office/powerpoint/2010/main" val="31369764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29B7-C548-442C-B28C-820296FF3D30}"/>
              </a:ext>
            </a:extLst>
          </p:cNvPr>
          <p:cNvSpPr>
            <a:spLocks noGrp="1"/>
          </p:cNvSpPr>
          <p:nvPr>
            <p:ph type="title"/>
          </p:nvPr>
        </p:nvSpPr>
        <p:spPr/>
        <p:txBody>
          <a:bodyPr/>
          <a:lstStyle/>
          <a:p>
            <a:r>
              <a:rPr lang="en-CA"/>
              <a:t>Matrices</a:t>
            </a:r>
          </a:p>
        </p:txBody>
      </p:sp>
      <p:sp>
        <p:nvSpPr>
          <p:cNvPr id="3" name="Content Placeholder 2">
            <a:extLst>
              <a:ext uri="{FF2B5EF4-FFF2-40B4-BE49-F238E27FC236}">
                <a16:creationId xmlns:a16="http://schemas.microsoft.com/office/drawing/2014/main" id="{B29F2590-CD52-4FC6-9969-3D3E695AF71B}"/>
              </a:ext>
            </a:extLst>
          </p:cNvPr>
          <p:cNvSpPr>
            <a:spLocks noGrp="1"/>
          </p:cNvSpPr>
          <p:nvPr>
            <p:ph idx="1"/>
          </p:nvPr>
        </p:nvSpPr>
        <p:spPr/>
        <p:txBody>
          <a:bodyPr/>
          <a:lstStyle/>
          <a:p>
            <a:r>
              <a:rPr lang="en-CA"/>
              <a:t>Matrices are filled column-wise</a:t>
            </a:r>
          </a:p>
          <a:p>
            <a:endParaRPr lang="en-CA"/>
          </a:p>
          <a:p>
            <a:r>
              <a:rPr lang="en-CA"/>
              <a:t>Let’s create a 2x3 matrix called </a:t>
            </a:r>
            <a:r>
              <a:rPr lang="en-CA" b="1"/>
              <a:t>l</a:t>
            </a:r>
            <a:r>
              <a:rPr lang="en-CA"/>
              <a:t> filled with values 1 to 6. </a:t>
            </a:r>
          </a:p>
          <a:p>
            <a:endParaRPr lang="en-CA"/>
          </a:p>
          <a:p>
            <a:pPr marL="0" indent="0">
              <a:buNone/>
            </a:pPr>
            <a:r>
              <a:rPr lang="en-CA" b="1">
                <a:solidFill>
                  <a:srgbClr val="17A488"/>
                </a:solidFill>
              </a:rPr>
              <a:t>l &lt;- matrix(1:6, </a:t>
            </a:r>
            <a:r>
              <a:rPr lang="en-CA" b="1" err="1">
                <a:solidFill>
                  <a:srgbClr val="17A488"/>
                </a:solidFill>
              </a:rPr>
              <a:t>nrow</a:t>
            </a:r>
            <a:r>
              <a:rPr lang="en-CA" b="1">
                <a:solidFill>
                  <a:srgbClr val="17A488"/>
                </a:solidFill>
              </a:rPr>
              <a:t> = 2, </a:t>
            </a:r>
            <a:r>
              <a:rPr lang="en-CA" b="1" err="1">
                <a:solidFill>
                  <a:srgbClr val="17A488"/>
                </a:solidFill>
              </a:rPr>
              <a:t>ncol</a:t>
            </a:r>
            <a:r>
              <a:rPr lang="en-CA" b="1">
                <a:solidFill>
                  <a:srgbClr val="17A488"/>
                </a:solidFill>
              </a:rPr>
              <a:t> = 3)</a:t>
            </a:r>
          </a:p>
          <a:p>
            <a:pPr marL="0" indent="0">
              <a:buNone/>
            </a:pPr>
            <a:r>
              <a:rPr lang="en-CA" b="1">
                <a:solidFill>
                  <a:srgbClr val="17A488"/>
                </a:solidFill>
              </a:rPr>
              <a:t>l</a:t>
            </a:r>
          </a:p>
        </p:txBody>
      </p:sp>
    </p:spTree>
    <p:extLst>
      <p:ext uri="{BB962C8B-B14F-4D97-AF65-F5344CB8AC3E}">
        <p14:creationId xmlns:p14="http://schemas.microsoft.com/office/powerpoint/2010/main" val="567124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F5F98-F64F-4ED1-AC36-6B2E7F3BD7EC}"/>
              </a:ext>
            </a:extLst>
          </p:cNvPr>
          <p:cNvSpPr>
            <a:spLocks noGrp="1"/>
          </p:cNvSpPr>
          <p:nvPr>
            <p:ph type="title"/>
          </p:nvPr>
        </p:nvSpPr>
        <p:spPr/>
        <p:txBody>
          <a:bodyPr/>
          <a:lstStyle/>
          <a:p>
            <a:r>
              <a:rPr lang="en-CA"/>
              <a:t>Matrices</a:t>
            </a:r>
          </a:p>
        </p:txBody>
      </p:sp>
      <p:sp>
        <p:nvSpPr>
          <p:cNvPr id="3" name="Content Placeholder 2">
            <a:extLst>
              <a:ext uri="{FF2B5EF4-FFF2-40B4-BE49-F238E27FC236}">
                <a16:creationId xmlns:a16="http://schemas.microsoft.com/office/drawing/2014/main" id="{F3CF127C-6E20-45FE-96D7-44058A5DE807}"/>
              </a:ext>
            </a:extLst>
          </p:cNvPr>
          <p:cNvSpPr>
            <a:spLocks noGrp="1"/>
          </p:cNvSpPr>
          <p:nvPr>
            <p:ph idx="1"/>
          </p:nvPr>
        </p:nvSpPr>
        <p:spPr/>
        <p:txBody>
          <a:bodyPr/>
          <a:lstStyle/>
          <a:p>
            <a:r>
              <a:rPr lang="en-CA"/>
              <a:t>We can also create a matrix using existing vectors </a:t>
            </a:r>
          </a:p>
          <a:p>
            <a:pPr marL="0" indent="0">
              <a:buNone/>
            </a:pPr>
            <a:endParaRPr lang="en-CA"/>
          </a:p>
          <a:p>
            <a:pPr marL="0" indent="0">
              <a:buNone/>
            </a:pPr>
            <a:r>
              <a:rPr lang="en-US" b="1">
                <a:solidFill>
                  <a:srgbClr val="17A488"/>
                </a:solidFill>
              </a:rPr>
              <a:t>countries &lt;- c("Canada", "Kenya", "United States")</a:t>
            </a:r>
          </a:p>
          <a:p>
            <a:pPr marL="0" indent="0">
              <a:buNone/>
            </a:pPr>
            <a:endParaRPr lang="en-US" b="1">
              <a:solidFill>
                <a:srgbClr val="17A488"/>
              </a:solidFill>
            </a:endParaRPr>
          </a:p>
          <a:p>
            <a:pPr marL="0" indent="0">
              <a:buNone/>
            </a:pPr>
            <a:r>
              <a:rPr lang="en-US" b="1">
                <a:solidFill>
                  <a:srgbClr val="17A488"/>
                </a:solidFill>
              </a:rPr>
              <a:t>m &lt;- matrix(c(emissions, countries), </a:t>
            </a:r>
            <a:r>
              <a:rPr lang="en-US" b="1" err="1">
                <a:solidFill>
                  <a:srgbClr val="17A488"/>
                </a:solidFill>
              </a:rPr>
              <a:t>nrow</a:t>
            </a:r>
            <a:r>
              <a:rPr lang="en-US" b="1">
                <a:solidFill>
                  <a:srgbClr val="17A488"/>
                </a:solidFill>
              </a:rPr>
              <a:t> = 3)</a:t>
            </a:r>
          </a:p>
          <a:p>
            <a:pPr marL="0" indent="0">
              <a:buNone/>
            </a:pPr>
            <a:r>
              <a:rPr lang="en-US" b="1">
                <a:solidFill>
                  <a:srgbClr val="17A488"/>
                </a:solidFill>
              </a:rPr>
              <a:t>m</a:t>
            </a:r>
          </a:p>
          <a:p>
            <a:pPr marL="0" indent="0">
              <a:buNone/>
            </a:pPr>
            <a:endParaRPr lang="en-US" b="1">
              <a:solidFill>
                <a:srgbClr val="17A488"/>
              </a:solidFill>
            </a:endParaRPr>
          </a:p>
          <a:p>
            <a:pPr marL="0" indent="0">
              <a:buNone/>
            </a:pPr>
            <a:endParaRPr lang="en-CA" b="1">
              <a:solidFill>
                <a:srgbClr val="17A488"/>
              </a:solidFill>
            </a:endParaRPr>
          </a:p>
        </p:txBody>
      </p:sp>
    </p:spTree>
    <p:extLst>
      <p:ext uri="{BB962C8B-B14F-4D97-AF65-F5344CB8AC3E}">
        <p14:creationId xmlns:p14="http://schemas.microsoft.com/office/powerpoint/2010/main" val="2824250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0DF69-E299-4E60-A12C-07CC90ACA4E4}"/>
              </a:ext>
            </a:extLst>
          </p:cNvPr>
          <p:cNvSpPr>
            <a:spLocks noGrp="1"/>
          </p:cNvSpPr>
          <p:nvPr>
            <p:ph type="title"/>
          </p:nvPr>
        </p:nvSpPr>
        <p:spPr/>
        <p:txBody>
          <a:bodyPr/>
          <a:lstStyle/>
          <a:p>
            <a:r>
              <a:rPr lang="en-CA"/>
              <a:t>Matrices</a:t>
            </a:r>
          </a:p>
        </p:txBody>
      </p:sp>
      <p:sp>
        <p:nvSpPr>
          <p:cNvPr id="3" name="Content Placeholder 2">
            <a:extLst>
              <a:ext uri="{FF2B5EF4-FFF2-40B4-BE49-F238E27FC236}">
                <a16:creationId xmlns:a16="http://schemas.microsoft.com/office/drawing/2014/main" id="{64459E44-D10A-4521-A315-0FA39C70104B}"/>
              </a:ext>
            </a:extLst>
          </p:cNvPr>
          <p:cNvSpPr>
            <a:spLocks noGrp="1"/>
          </p:cNvSpPr>
          <p:nvPr>
            <p:ph idx="1"/>
          </p:nvPr>
        </p:nvSpPr>
        <p:spPr/>
        <p:txBody>
          <a:bodyPr/>
          <a:lstStyle/>
          <a:p>
            <a:r>
              <a:rPr lang="en-CA"/>
              <a:t>We can create a matrix from vectors using the </a:t>
            </a:r>
            <a:r>
              <a:rPr lang="en-CA" b="1" err="1"/>
              <a:t>cbind</a:t>
            </a:r>
            <a:r>
              <a:rPr lang="en-CA" b="1"/>
              <a:t>() </a:t>
            </a:r>
            <a:r>
              <a:rPr lang="en-CA"/>
              <a:t>function </a:t>
            </a:r>
          </a:p>
          <a:p>
            <a:pPr marL="0" indent="0">
              <a:buNone/>
            </a:pPr>
            <a:endParaRPr lang="en-CA"/>
          </a:p>
          <a:p>
            <a:r>
              <a:rPr lang="en-CA"/>
              <a:t>Since vectors must be of the same length, let’s rewrite our countries object again</a:t>
            </a:r>
          </a:p>
          <a:p>
            <a:endParaRPr lang="en-CA"/>
          </a:p>
          <a:p>
            <a:pPr marL="0" indent="0">
              <a:buNone/>
            </a:pPr>
            <a:r>
              <a:rPr lang="en-CA" b="1">
                <a:solidFill>
                  <a:srgbClr val="17A488"/>
                </a:solidFill>
              </a:rPr>
              <a:t>matrix &lt;- </a:t>
            </a:r>
            <a:r>
              <a:rPr lang="en-CA" b="1" err="1">
                <a:solidFill>
                  <a:srgbClr val="17A488"/>
                </a:solidFill>
              </a:rPr>
              <a:t>cbind</a:t>
            </a:r>
            <a:r>
              <a:rPr lang="en-CA" b="1">
                <a:solidFill>
                  <a:srgbClr val="17A488"/>
                </a:solidFill>
              </a:rPr>
              <a:t>(emissions, countries)</a:t>
            </a:r>
          </a:p>
          <a:p>
            <a:pPr marL="0" indent="0">
              <a:buNone/>
            </a:pPr>
            <a:r>
              <a:rPr lang="en-CA" b="1">
                <a:solidFill>
                  <a:srgbClr val="17A488"/>
                </a:solidFill>
              </a:rPr>
              <a:t>matrix  </a:t>
            </a:r>
          </a:p>
        </p:txBody>
      </p:sp>
    </p:spTree>
    <p:extLst>
      <p:ext uri="{BB962C8B-B14F-4D97-AF65-F5344CB8AC3E}">
        <p14:creationId xmlns:p14="http://schemas.microsoft.com/office/powerpoint/2010/main" val="28358759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E47BD-1696-4301-A887-10D4A8A4D5B7}"/>
              </a:ext>
            </a:extLst>
          </p:cNvPr>
          <p:cNvSpPr>
            <a:spLocks noGrp="1"/>
          </p:cNvSpPr>
          <p:nvPr>
            <p:ph type="title"/>
          </p:nvPr>
        </p:nvSpPr>
        <p:spPr/>
        <p:txBody>
          <a:bodyPr/>
          <a:lstStyle/>
          <a:p>
            <a:r>
              <a:rPr lang="en-CA"/>
              <a:t>Naming columns and rows</a:t>
            </a:r>
          </a:p>
        </p:txBody>
      </p:sp>
      <p:sp>
        <p:nvSpPr>
          <p:cNvPr id="3" name="Content Placeholder 2">
            <a:extLst>
              <a:ext uri="{FF2B5EF4-FFF2-40B4-BE49-F238E27FC236}">
                <a16:creationId xmlns:a16="http://schemas.microsoft.com/office/drawing/2014/main" id="{F9203976-F8B6-4566-8DCF-89D2BE91A41F}"/>
              </a:ext>
            </a:extLst>
          </p:cNvPr>
          <p:cNvSpPr>
            <a:spLocks noGrp="1"/>
          </p:cNvSpPr>
          <p:nvPr>
            <p:ph idx="1"/>
          </p:nvPr>
        </p:nvSpPr>
        <p:spPr/>
        <p:txBody>
          <a:bodyPr/>
          <a:lstStyle/>
          <a:p>
            <a:r>
              <a:rPr lang="en-CA"/>
              <a:t>The column names are the names of the data objects specified in the </a:t>
            </a:r>
            <a:r>
              <a:rPr lang="en-CA" err="1"/>
              <a:t>cbind</a:t>
            </a:r>
            <a:r>
              <a:rPr lang="en-CA"/>
              <a:t>() function.</a:t>
            </a:r>
          </a:p>
          <a:p>
            <a:endParaRPr lang="en-CA"/>
          </a:p>
          <a:p>
            <a:r>
              <a:rPr lang="en-CA"/>
              <a:t>You can use the </a:t>
            </a:r>
            <a:r>
              <a:rPr lang="en-CA" err="1"/>
              <a:t>colnames</a:t>
            </a:r>
            <a:r>
              <a:rPr lang="en-CA"/>
              <a:t>() and </a:t>
            </a:r>
            <a:r>
              <a:rPr lang="en-CA" err="1"/>
              <a:t>rownames</a:t>
            </a:r>
            <a:r>
              <a:rPr lang="en-CA"/>
              <a:t>() functions to specify or rename the columns and rows.</a:t>
            </a:r>
          </a:p>
          <a:p>
            <a:pPr marL="457200" lvl="1" indent="0">
              <a:buNone/>
            </a:pPr>
            <a:r>
              <a:rPr lang="en-CA" b="1" err="1">
                <a:solidFill>
                  <a:srgbClr val="17A488"/>
                </a:solidFill>
              </a:rPr>
              <a:t>colnames</a:t>
            </a:r>
            <a:r>
              <a:rPr lang="en-CA" b="1">
                <a:solidFill>
                  <a:srgbClr val="17A488"/>
                </a:solidFill>
              </a:rPr>
              <a:t>(matrix)[1] &lt;- “</a:t>
            </a:r>
            <a:r>
              <a:rPr lang="en-CA" b="1" err="1">
                <a:solidFill>
                  <a:srgbClr val="17A488"/>
                </a:solidFill>
              </a:rPr>
              <a:t>emissions_new</a:t>
            </a:r>
            <a:r>
              <a:rPr lang="en-CA" b="1">
                <a:solidFill>
                  <a:srgbClr val="17A488"/>
                </a:solidFill>
              </a:rPr>
              <a:t>”</a:t>
            </a:r>
          </a:p>
          <a:p>
            <a:pPr marL="457200" lvl="1" indent="0">
              <a:buNone/>
            </a:pPr>
            <a:r>
              <a:rPr lang="en-CA" b="1" err="1">
                <a:solidFill>
                  <a:srgbClr val="17A488"/>
                </a:solidFill>
              </a:rPr>
              <a:t>rownames</a:t>
            </a:r>
            <a:r>
              <a:rPr lang="en-CA" b="1">
                <a:solidFill>
                  <a:srgbClr val="17A488"/>
                </a:solidFill>
              </a:rPr>
              <a:t>(matrix) &lt;- c(“c1”, “c2”, “c3”)</a:t>
            </a:r>
          </a:p>
          <a:p>
            <a:pPr marL="457200" lvl="1" indent="0">
              <a:buNone/>
            </a:pPr>
            <a:r>
              <a:rPr lang="en-CA" b="1">
                <a:solidFill>
                  <a:srgbClr val="17A488"/>
                </a:solidFill>
              </a:rPr>
              <a:t>matrix</a:t>
            </a:r>
          </a:p>
        </p:txBody>
      </p:sp>
    </p:spTree>
    <p:extLst>
      <p:ext uri="{BB962C8B-B14F-4D97-AF65-F5344CB8AC3E}">
        <p14:creationId xmlns:p14="http://schemas.microsoft.com/office/powerpoint/2010/main" val="41161629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78C07-8B83-4D58-86D4-D1355CF73E82}"/>
              </a:ext>
            </a:extLst>
          </p:cNvPr>
          <p:cNvSpPr>
            <a:spLocks noGrp="1"/>
          </p:cNvSpPr>
          <p:nvPr>
            <p:ph type="title"/>
          </p:nvPr>
        </p:nvSpPr>
        <p:spPr/>
        <p:txBody>
          <a:bodyPr/>
          <a:lstStyle/>
          <a:p>
            <a:r>
              <a:rPr lang="en-CA" err="1"/>
              <a:t>Subsetting</a:t>
            </a:r>
            <a:r>
              <a:rPr lang="en-CA"/>
              <a:t> matrices</a:t>
            </a:r>
          </a:p>
        </p:txBody>
      </p:sp>
      <p:sp>
        <p:nvSpPr>
          <p:cNvPr id="3" name="Content Placeholder 2">
            <a:extLst>
              <a:ext uri="{FF2B5EF4-FFF2-40B4-BE49-F238E27FC236}">
                <a16:creationId xmlns:a16="http://schemas.microsoft.com/office/drawing/2014/main" id="{117F6B99-3287-4305-B777-B0CC52F99373}"/>
              </a:ext>
            </a:extLst>
          </p:cNvPr>
          <p:cNvSpPr>
            <a:spLocks noGrp="1"/>
          </p:cNvSpPr>
          <p:nvPr>
            <p:ph idx="1"/>
          </p:nvPr>
        </p:nvSpPr>
        <p:spPr/>
        <p:txBody>
          <a:bodyPr/>
          <a:lstStyle/>
          <a:p>
            <a:r>
              <a:rPr lang="en-CA"/>
              <a:t>We also use square brackets to subset matrices. </a:t>
            </a:r>
          </a:p>
          <a:p>
            <a:endParaRPr lang="en-CA"/>
          </a:p>
          <a:p>
            <a:r>
              <a:rPr lang="en-CA"/>
              <a:t>Matrices are 2 dimensional, so we need to indicate the row and column positions of the element/s we want to extract. </a:t>
            </a:r>
          </a:p>
          <a:p>
            <a:pPr lvl="1"/>
            <a:r>
              <a:rPr lang="en-CA"/>
              <a:t>Syntax: </a:t>
            </a:r>
            <a:r>
              <a:rPr lang="en-CA" b="1"/>
              <a:t>matrix[</a:t>
            </a:r>
            <a:r>
              <a:rPr lang="en-CA" b="1" err="1"/>
              <a:t>row_position</a:t>
            </a:r>
            <a:r>
              <a:rPr lang="en-CA" b="1"/>
              <a:t>, </a:t>
            </a:r>
            <a:r>
              <a:rPr lang="en-CA" b="1" err="1"/>
              <a:t>column_position</a:t>
            </a:r>
            <a:r>
              <a:rPr lang="en-CA" b="1"/>
              <a:t>]</a:t>
            </a:r>
          </a:p>
          <a:p>
            <a:pPr lvl="1"/>
            <a:r>
              <a:rPr lang="en-CA"/>
              <a:t>If you leave the row (column) position blank, then R assumes you want the whole row (column). </a:t>
            </a:r>
          </a:p>
          <a:p>
            <a:endParaRPr lang="en-CA"/>
          </a:p>
          <a:p>
            <a:endParaRPr lang="en-CA"/>
          </a:p>
        </p:txBody>
      </p:sp>
    </p:spTree>
    <p:extLst>
      <p:ext uri="{BB962C8B-B14F-4D97-AF65-F5344CB8AC3E}">
        <p14:creationId xmlns:p14="http://schemas.microsoft.com/office/powerpoint/2010/main" val="229451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03CC9-6FD9-41BE-AD6B-C01F7EE054BD}"/>
              </a:ext>
            </a:extLst>
          </p:cNvPr>
          <p:cNvSpPr>
            <a:spLocks noGrp="1"/>
          </p:cNvSpPr>
          <p:nvPr>
            <p:ph type="title"/>
          </p:nvPr>
        </p:nvSpPr>
        <p:spPr/>
        <p:txBody>
          <a:bodyPr/>
          <a:lstStyle/>
          <a:p>
            <a:r>
              <a:rPr lang="en-CA"/>
              <a:t>Why R?</a:t>
            </a:r>
          </a:p>
        </p:txBody>
      </p:sp>
      <p:sp>
        <p:nvSpPr>
          <p:cNvPr id="3" name="Content Placeholder 2">
            <a:extLst>
              <a:ext uri="{FF2B5EF4-FFF2-40B4-BE49-F238E27FC236}">
                <a16:creationId xmlns:a16="http://schemas.microsoft.com/office/drawing/2014/main" id="{48877E69-5BAC-4B4D-8B39-3D3658CD6F7E}"/>
              </a:ext>
            </a:extLst>
          </p:cNvPr>
          <p:cNvSpPr>
            <a:spLocks noGrp="1"/>
          </p:cNvSpPr>
          <p:nvPr>
            <p:ph idx="1"/>
          </p:nvPr>
        </p:nvSpPr>
        <p:spPr/>
        <p:txBody>
          <a:bodyPr/>
          <a:lstStyle/>
          <a:p>
            <a:r>
              <a:rPr lang="en-CA"/>
              <a:t>Free and open-source</a:t>
            </a:r>
          </a:p>
          <a:p>
            <a:endParaRPr lang="en-CA"/>
          </a:p>
          <a:p>
            <a:r>
              <a:rPr lang="en-CA"/>
              <a:t>Popularity in economics, other disciplines, and also industry</a:t>
            </a:r>
          </a:p>
          <a:p>
            <a:endParaRPr lang="en-CA"/>
          </a:p>
          <a:p>
            <a:r>
              <a:rPr lang="en-CA"/>
              <a:t>Great for reproducibility</a:t>
            </a:r>
          </a:p>
          <a:p>
            <a:pPr lvl="1"/>
            <a:r>
              <a:rPr lang="en-CA"/>
              <a:t>R Markdown</a:t>
            </a:r>
          </a:p>
          <a:p>
            <a:pPr lvl="1"/>
            <a:endParaRPr lang="en-US"/>
          </a:p>
          <a:p>
            <a:r>
              <a:rPr lang="en-US"/>
              <a:t>F</a:t>
            </a:r>
            <a:r>
              <a:rPr lang="en-CA" err="1"/>
              <a:t>lexibility</a:t>
            </a:r>
            <a:endParaRPr lang="en-CA"/>
          </a:p>
          <a:p>
            <a:pPr lvl="1"/>
            <a:r>
              <a:rPr lang="en-CA"/>
              <a:t>GIS, machine learning, databases, version control, website and apps, presentations, etc. </a:t>
            </a:r>
          </a:p>
          <a:p>
            <a:pPr marL="0" indent="0">
              <a:buNone/>
            </a:pPr>
            <a:endParaRPr lang="en-CA"/>
          </a:p>
        </p:txBody>
      </p:sp>
    </p:spTree>
    <p:extLst>
      <p:ext uri="{BB962C8B-B14F-4D97-AF65-F5344CB8AC3E}">
        <p14:creationId xmlns:p14="http://schemas.microsoft.com/office/powerpoint/2010/main" val="38364341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F51EE-CBE6-42F5-B81D-ED07A55D1B85}"/>
              </a:ext>
            </a:extLst>
          </p:cNvPr>
          <p:cNvSpPr>
            <a:spLocks noGrp="1"/>
          </p:cNvSpPr>
          <p:nvPr>
            <p:ph type="title"/>
          </p:nvPr>
        </p:nvSpPr>
        <p:spPr/>
        <p:txBody>
          <a:bodyPr/>
          <a:lstStyle/>
          <a:p>
            <a:r>
              <a:rPr lang="en-CA" err="1"/>
              <a:t>Subsetting</a:t>
            </a:r>
            <a:r>
              <a:rPr lang="en-CA"/>
              <a:t> matrices</a:t>
            </a:r>
          </a:p>
        </p:txBody>
      </p:sp>
      <p:sp>
        <p:nvSpPr>
          <p:cNvPr id="3" name="Content Placeholder 2">
            <a:extLst>
              <a:ext uri="{FF2B5EF4-FFF2-40B4-BE49-F238E27FC236}">
                <a16:creationId xmlns:a16="http://schemas.microsoft.com/office/drawing/2014/main" id="{BCB7330E-AB97-4EE7-A108-59D661A6434A}"/>
              </a:ext>
            </a:extLst>
          </p:cNvPr>
          <p:cNvSpPr>
            <a:spLocks noGrp="1"/>
          </p:cNvSpPr>
          <p:nvPr>
            <p:ph idx="1"/>
          </p:nvPr>
        </p:nvSpPr>
        <p:spPr/>
        <p:txBody>
          <a:bodyPr/>
          <a:lstStyle/>
          <a:p>
            <a:r>
              <a:rPr lang="en-CA"/>
              <a:t>Extract the first element of the second column</a:t>
            </a:r>
          </a:p>
          <a:p>
            <a:pPr marL="457200" lvl="1" indent="0">
              <a:buNone/>
            </a:pPr>
            <a:r>
              <a:rPr lang="en-CA" b="1">
                <a:solidFill>
                  <a:srgbClr val="17A488"/>
                </a:solidFill>
              </a:rPr>
              <a:t>matrix[1,2] </a:t>
            </a:r>
          </a:p>
          <a:p>
            <a:pPr lvl="1"/>
            <a:endParaRPr lang="en-CA"/>
          </a:p>
          <a:p>
            <a:r>
              <a:rPr lang="en-CA"/>
              <a:t>Extract the first row (leave column position blank)</a:t>
            </a:r>
          </a:p>
          <a:p>
            <a:pPr marL="457200" lvl="1" indent="0">
              <a:buNone/>
            </a:pPr>
            <a:r>
              <a:rPr lang="en-CA" b="1">
                <a:solidFill>
                  <a:srgbClr val="17A488"/>
                </a:solidFill>
              </a:rPr>
              <a:t>matrix[1,] </a:t>
            </a:r>
          </a:p>
          <a:p>
            <a:pPr marL="457200" lvl="1" indent="0">
              <a:buNone/>
            </a:pPr>
            <a:endParaRPr lang="en-CA"/>
          </a:p>
          <a:p>
            <a:r>
              <a:rPr lang="en-CA"/>
              <a:t>Extract first row by row name</a:t>
            </a:r>
          </a:p>
          <a:p>
            <a:pPr marL="457200" lvl="1" indent="0">
              <a:buNone/>
            </a:pPr>
            <a:r>
              <a:rPr lang="en-CA" b="1">
                <a:solidFill>
                  <a:srgbClr val="17A488"/>
                </a:solidFill>
              </a:rPr>
              <a:t>matrix[“c2”, ]</a:t>
            </a:r>
          </a:p>
          <a:p>
            <a:endParaRPr lang="en-CA"/>
          </a:p>
          <a:p>
            <a:pPr marL="0" indent="0">
              <a:buNone/>
            </a:pPr>
            <a:endParaRPr lang="en-CA"/>
          </a:p>
        </p:txBody>
      </p:sp>
    </p:spTree>
    <p:extLst>
      <p:ext uri="{BB962C8B-B14F-4D97-AF65-F5344CB8AC3E}">
        <p14:creationId xmlns:p14="http://schemas.microsoft.com/office/powerpoint/2010/main" val="2517893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EF95E-D406-4760-9F01-FDDD4FC54185}"/>
              </a:ext>
            </a:extLst>
          </p:cNvPr>
          <p:cNvSpPr>
            <a:spLocks noGrp="1"/>
          </p:cNvSpPr>
          <p:nvPr>
            <p:ph type="title"/>
          </p:nvPr>
        </p:nvSpPr>
        <p:spPr/>
        <p:txBody>
          <a:bodyPr/>
          <a:lstStyle/>
          <a:p>
            <a:r>
              <a:rPr lang="en-CA" err="1"/>
              <a:t>Subsetting</a:t>
            </a:r>
            <a:r>
              <a:rPr lang="en-CA"/>
              <a:t> vectors</a:t>
            </a:r>
          </a:p>
        </p:txBody>
      </p:sp>
      <p:sp>
        <p:nvSpPr>
          <p:cNvPr id="3" name="Content Placeholder 2">
            <a:extLst>
              <a:ext uri="{FF2B5EF4-FFF2-40B4-BE49-F238E27FC236}">
                <a16:creationId xmlns:a16="http://schemas.microsoft.com/office/drawing/2014/main" id="{0EB72ABF-50FB-4E6E-A415-F990A85E6CF6}"/>
              </a:ext>
            </a:extLst>
          </p:cNvPr>
          <p:cNvSpPr>
            <a:spLocks noGrp="1"/>
          </p:cNvSpPr>
          <p:nvPr>
            <p:ph idx="1"/>
          </p:nvPr>
        </p:nvSpPr>
        <p:spPr>
          <a:xfrm>
            <a:off x="2745508" y="1771196"/>
            <a:ext cx="9098149" cy="4828410"/>
          </a:xfrm>
        </p:spPr>
        <p:txBody>
          <a:bodyPr/>
          <a:lstStyle/>
          <a:p>
            <a:r>
              <a:rPr lang="en-CA"/>
              <a:t>Extract first column</a:t>
            </a:r>
          </a:p>
          <a:p>
            <a:pPr marL="457200" lvl="1" indent="0">
              <a:buNone/>
            </a:pPr>
            <a:r>
              <a:rPr lang="en-CA" b="1">
                <a:solidFill>
                  <a:srgbClr val="17A488"/>
                </a:solidFill>
              </a:rPr>
              <a:t>matrix[,1]</a:t>
            </a:r>
          </a:p>
          <a:p>
            <a:pPr marL="457200" lvl="1" indent="0">
              <a:buNone/>
            </a:pPr>
            <a:endParaRPr lang="en-CA" b="1">
              <a:solidFill>
                <a:srgbClr val="17A488"/>
              </a:solidFill>
            </a:endParaRPr>
          </a:p>
          <a:p>
            <a:r>
              <a:rPr lang="en-CA"/>
              <a:t>Extract by column name</a:t>
            </a:r>
          </a:p>
          <a:p>
            <a:pPr marL="457200" lvl="1" indent="0">
              <a:buNone/>
            </a:pPr>
            <a:r>
              <a:rPr lang="en-CA" b="1">
                <a:solidFill>
                  <a:srgbClr val="17A488"/>
                </a:solidFill>
              </a:rPr>
              <a:t>matrix[, c(“</a:t>
            </a:r>
            <a:r>
              <a:rPr lang="en-CA" b="1" err="1">
                <a:solidFill>
                  <a:srgbClr val="17A488"/>
                </a:solidFill>
              </a:rPr>
              <a:t>emissions_new</a:t>
            </a:r>
            <a:r>
              <a:rPr lang="en-CA" b="1">
                <a:solidFill>
                  <a:srgbClr val="17A488"/>
                </a:solidFill>
              </a:rPr>
              <a:t>”)</a:t>
            </a:r>
          </a:p>
          <a:p>
            <a:pPr marL="457200" lvl="1" indent="0">
              <a:buNone/>
            </a:pPr>
            <a:endParaRPr lang="en-CA"/>
          </a:p>
          <a:p>
            <a:r>
              <a:rPr lang="en-CA"/>
              <a:t>Extract first two rows of the first column</a:t>
            </a:r>
          </a:p>
          <a:p>
            <a:pPr marL="457200" lvl="1" indent="0">
              <a:buNone/>
            </a:pPr>
            <a:r>
              <a:rPr lang="en-CA" b="1">
                <a:solidFill>
                  <a:srgbClr val="17A488"/>
                </a:solidFill>
              </a:rPr>
              <a:t>matrix[1:2, 1]</a:t>
            </a:r>
          </a:p>
          <a:p>
            <a:endParaRPr lang="en-CA"/>
          </a:p>
        </p:txBody>
      </p:sp>
    </p:spTree>
    <p:extLst>
      <p:ext uri="{BB962C8B-B14F-4D97-AF65-F5344CB8AC3E}">
        <p14:creationId xmlns:p14="http://schemas.microsoft.com/office/powerpoint/2010/main" val="5845137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B447-8BBA-48DD-8478-87078E055EA0}"/>
              </a:ext>
            </a:extLst>
          </p:cNvPr>
          <p:cNvSpPr>
            <a:spLocks noGrp="1"/>
          </p:cNvSpPr>
          <p:nvPr>
            <p:ph type="title"/>
          </p:nvPr>
        </p:nvSpPr>
        <p:spPr/>
        <p:txBody>
          <a:bodyPr/>
          <a:lstStyle/>
          <a:p>
            <a:r>
              <a:rPr lang="en-CA"/>
              <a:t>Lists</a:t>
            </a:r>
          </a:p>
        </p:txBody>
      </p:sp>
      <p:sp>
        <p:nvSpPr>
          <p:cNvPr id="3" name="Content Placeholder 2">
            <a:extLst>
              <a:ext uri="{FF2B5EF4-FFF2-40B4-BE49-F238E27FC236}">
                <a16:creationId xmlns:a16="http://schemas.microsoft.com/office/drawing/2014/main" id="{369A3A6C-B07A-46E6-955C-36D94D16CAF7}"/>
              </a:ext>
            </a:extLst>
          </p:cNvPr>
          <p:cNvSpPr>
            <a:spLocks noGrp="1"/>
          </p:cNvSpPr>
          <p:nvPr>
            <p:ph idx="1"/>
          </p:nvPr>
        </p:nvSpPr>
        <p:spPr/>
        <p:txBody>
          <a:bodyPr/>
          <a:lstStyle/>
          <a:p>
            <a:r>
              <a:rPr lang="en-CA"/>
              <a:t>A list is a flexible R object that contains multiple data types</a:t>
            </a:r>
          </a:p>
          <a:p>
            <a:pPr lvl="1"/>
            <a:r>
              <a:rPr lang="en-CA"/>
              <a:t>Example: regression results</a:t>
            </a:r>
          </a:p>
          <a:p>
            <a:endParaRPr lang="en-CA"/>
          </a:p>
          <a:p>
            <a:r>
              <a:rPr lang="en-CA"/>
              <a:t>We can subset objects using </a:t>
            </a:r>
            <a:r>
              <a:rPr lang="en-CA" b="1">
                <a:solidFill>
                  <a:srgbClr val="17A488"/>
                </a:solidFill>
              </a:rPr>
              <a:t>[[ ]] </a:t>
            </a:r>
            <a:r>
              <a:rPr lang="en-CA"/>
              <a:t>or </a:t>
            </a:r>
            <a:r>
              <a:rPr lang="en-CA" b="1">
                <a:solidFill>
                  <a:srgbClr val="17A488"/>
                </a:solidFill>
              </a:rPr>
              <a:t>$ </a:t>
            </a:r>
          </a:p>
          <a:p>
            <a:pPr marL="0" indent="0">
              <a:buNone/>
            </a:pPr>
            <a:endParaRPr lang="en-CA" b="1">
              <a:solidFill>
                <a:srgbClr val="17A488"/>
              </a:solidFill>
            </a:endParaRPr>
          </a:p>
        </p:txBody>
      </p:sp>
    </p:spTree>
    <p:extLst>
      <p:ext uri="{BB962C8B-B14F-4D97-AF65-F5344CB8AC3E}">
        <p14:creationId xmlns:p14="http://schemas.microsoft.com/office/powerpoint/2010/main" val="1778701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90C31-6CF2-427D-B6B9-86F19F1F124E}"/>
              </a:ext>
            </a:extLst>
          </p:cNvPr>
          <p:cNvSpPr>
            <a:spLocks noGrp="1"/>
          </p:cNvSpPr>
          <p:nvPr>
            <p:ph type="title"/>
          </p:nvPr>
        </p:nvSpPr>
        <p:spPr/>
        <p:txBody>
          <a:bodyPr/>
          <a:lstStyle/>
          <a:p>
            <a:r>
              <a:rPr lang="en-CA"/>
              <a:t>Lists</a:t>
            </a:r>
          </a:p>
        </p:txBody>
      </p:sp>
      <p:sp>
        <p:nvSpPr>
          <p:cNvPr id="3" name="Content Placeholder 2">
            <a:extLst>
              <a:ext uri="{FF2B5EF4-FFF2-40B4-BE49-F238E27FC236}">
                <a16:creationId xmlns:a16="http://schemas.microsoft.com/office/drawing/2014/main" id="{798B7405-92B1-41C6-82A4-68AD9F78C95D}"/>
              </a:ext>
            </a:extLst>
          </p:cNvPr>
          <p:cNvSpPr>
            <a:spLocks noGrp="1"/>
          </p:cNvSpPr>
          <p:nvPr>
            <p:ph idx="1"/>
          </p:nvPr>
        </p:nvSpPr>
        <p:spPr/>
        <p:txBody>
          <a:bodyPr/>
          <a:lstStyle/>
          <a:p>
            <a:pPr marL="0" indent="0">
              <a:buNone/>
            </a:pPr>
            <a:r>
              <a:rPr lang="en-CA" b="1" err="1">
                <a:solidFill>
                  <a:srgbClr val="17A488"/>
                </a:solidFill>
              </a:rPr>
              <a:t>first_list</a:t>
            </a:r>
            <a:r>
              <a:rPr lang="en-CA" b="1">
                <a:solidFill>
                  <a:srgbClr val="17A488"/>
                </a:solidFill>
              </a:rPr>
              <a:t> &lt;- list(a = 1:5, b = 6:10, c = c(“food”, “resource”, “economics”)) </a:t>
            </a:r>
          </a:p>
          <a:p>
            <a:pPr marL="0" indent="0">
              <a:buNone/>
            </a:pPr>
            <a:r>
              <a:rPr lang="en-CA" b="1" err="1">
                <a:solidFill>
                  <a:srgbClr val="17A488"/>
                </a:solidFill>
              </a:rPr>
              <a:t>first_list</a:t>
            </a:r>
            <a:endParaRPr lang="en-CA" b="1">
              <a:solidFill>
                <a:srgbClr val="17A488"/>
              </a:solidFill>
            </a:endParaRPr>
          </a:p>
          <a:p>
            <a:pPr marL="0" indent="0">
              <a:buNone/>
            </a:pPr>
            <a:endParaRPr lang="en-CA" b="1">
              <a:solidFill>
                <a:srgbClr val="17A488"/>
              </a:solidFill>
            </a:endParaRPr>
          </a:p>
          <a:p>
            <a:pPr marL="0" indent="0">
              <a:buNone/>
            </a:pPr>
            <a:r>
              <a:rPr lang="en-CA" b="1" err="1">
                <a:solidFill>
                  <a:srgbClr val="17A488"/>
                </a:solidFill>
              </a:rPr>
              <a:t>first_list</a:t>
            </a:r>
            <a:r>
              <a:rPr lang="en-CA" b="1">
                <a:solidFill>
                  <a:srgbClr val="17A488"/>
                </a:solidFill>
              </a:rPr>
              <a:t>[“a”] #output is a list</a:t>
            </a:r>
          </a:p>
          <a:p>
            <a:pPr marL="0" indent="0">
              <a:buNone/>
            </a:pPr>
            <a:endParaRPr lang="en-CA" b="1">
              <a:solidFill>
                <a:srgbClr val="17A488"/>
              </a:solidFill>
            </a:endParaRPr>
          </a:p>
          <a:p>
            <a:pPr marL="0" indent="0">
              <a:buNone/>
            </a:pPr>
            <a:r>
              <a:rPr lang="en-CA" b="1" err="1">
                <a:solidFill>
                  <a:srgbClr val="17A488"/>
                </a:solidFill>
              </a:rPr>
              <a:t>first_list</a:t>
            </a:r>
            <a:r>
              <a:rPr lang="en-CA" b="1">
                <a:solidFill>
                  <a:srgbClr val="17A488"/>
                </a:solidFill>
              </a:rPr>
              <a:t>[[‘a’]] #output is integer</a:t>
            </a:r>
          </a:p>
          <a:p>
            <a:pPr marL="0" indent="0">
              <a:buNone/>
            </a:pPr>
            <a:endParaRPr lang="en-CA" b="1">
              <a:solidFill>
                <a:srgbClr val="17A488"/>
              </a:solidFill>
            </a:endParaRPr>
          </a:p>
          <a:p>
            <a:pPr marL="0" indent="0">
              <a:buNone/>
            </a:pPr>
            <a:r>
              <a:rPr lang="en-CA" b="1" err="1">
                <a:solidFill>
                  <a:srgbClr val="17A488"/>
                </a:solidFill>
              </a:rPr>
              <a:t>first_list$c</a:t>
            </a:r>
            <a:r>
              <a:rPr lang="en-CA" b="1">
                <a:solidFill>
                  <a:srgbClr val="17A488"/>
                </a:solidFill>
              </a:rPr>
              <a:t> #output is character</a:t>
            </a:r>
          </a:p>
        </p:txBody>
      </p:sp>
    </p:spTree>
    <p:extLst>
      <p:ext uri="{BB962C8B-B14F-4D97-AF65-F5344CB8AC3E}">
        <p14:creationId xmlns:p14="http://schemas.microsoft.com/office/powerpoint/2010/main" val="9220676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E3FD3-3FE2-4202-865C-B26CA49533C9}"/>
              </a:ext>
            </a:extLst>
          </p:cNvPr>
          <p:cNvSpPr>
            <a:spLocks noGrp="1"/>
          </p:cNvSpPr>
          <p:nvPr>
            <p:ph type="title"/>
          </p:nvPr>
        </p:nvSpPr>
        <p:spPr/>
        <p:txBody>
          <a:bodyPr/>
          <a:lstStyle/>
          <a:p>
            <a:r>
              <a:rPr lang="en-CA"/>
              <a:t>Data frames</a:t>
            </a:r>
          </a:p>
        </p:txBody>
      </p:sp>
      <p:sp>
        <p:nvSpPr>
          <p:cNvPr id="3" name="Content Placeholder 2">
            <a:extLst>
              <a:ext uri="{FF2B5EF4-FFF2-40B4-BE49-F238E27FC236}">
                <a16:creationId xmlns:a16="http://schemas.microsoft.com/office/drawing/2014/main" id="{4678A143-5D36-4C49-8625-47710A93CB5D}"/>
              </a:ext>
            </a:extLst>
          </p:cNvPr>
          <p:cNvSpPr>
            <a:spLocks noGrp="1"/>
          </p:cNvSpPr>
          <p:nvPr>
            <p:ph idx="1"/>
          </p:nvPr>
        </p:nvSpPr>
        <p:spPr/>
        <p:txBody>
          <a:bodyPr/>
          <a:lstStyle/>
          <a:p>
            <a:r>
              <a:rPr lang="en-CA"/>
              <a:t>Data frames are lists composed of vectors of the same length.</a:t>
            </a:r>
          </a:p>
          <a:p>
            <a:pPr lvl="1"/>
            <a:r>
              <a:rPr lang="en-CA"/>
              <a:t>Each element can be thought of as a column.</a:t>
            </a:r>
          </a:p>
          <a:p>
            <a:pPr lvl="1"/>
            <a:r>
              <a:rPr lang="en-CA"/>
              <a:t>The length of each element of the list is the number of rows. </a:t>
            </a:r>
          </a:p>
          <a:p>
            <a:pPr lvl="1"/>
            <a:endParaRPr lang="en-CA" sz="2000"/>
          </a:p>
          <a:p>
            <a:r>
              <a:rPr lang="en-CA"/>
              <a:t>You can think of a data frame as an Excel worksheet that contains columns of different data types but all have the same rows. </a:t>
            </a:r>
          </a:p>
          <a:p>
            <a:pPr marL="0" indent="0">
              <a:buNone/>
            </a:pPr>
            <a:endParaRPr lang="en-CA" sz="2000"/>
          </a:p>
          <a:p>
            <a:r>
              <a:rPr lang="en-CA"/>
              <a:t>You will mostly work with data frames or </a:t>
            </a:r>
            <a:r>
              <a:rPr lang="en-CA" err="1"/>
              <a:t>tibbles</a:t>
            </a:r>
            <a:r>
              <a:rPr lang="en-CA"/>
              <a:t>, a special type of data frame</a:t>
            </a:r>
          </a:p>
          <a:p>
            <a:endParaRPr lang="en-CA"/>
          </a:p>
          <a:p>
            <a:pPr marL="0" indent="0">
              <a:buNone/>
            </a:pPr>
            <a:endParaRPr lang="en-CA" sz="1800" b="1">
              <a:solidFill>
                <a:srgbClr val="17A488"/>
              </a:solidFill>
            </a:endParaRPr>
          </a:p>
          <a:p>
            <a:pPr marL="0" indent="0">
              <a:buNone/>
            </a:pPr>
            <a:endParaRPr lang="en-CA" b="1">
              <a:solidFill>
                <a:srgbClr val="17A488"/>
              </a:solidFill>
            </a:endParaRPr>
          </a:p>
          <a:p>
            <a:pPr marL="0" indent="0">
              <a:buNone/>
            </a:pPr>
            <a:endParaRPr lang="en-CA"/>
          </a:p>
        </p:txBody>
      </p:sp>
    </p:spTree>
    <p:extLst>
      <p:ext uri="{BB962C8B-B14F-4D97-AF65-F5344CB8AC3E}">
        <p14:creationId xmlns:p14="http://schemas.microsoft.com/office/powerpoint/2010/main" val="22399714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260F-EA54-4BD9-A717-135864F9CC88}"/>
              </a:ext>
            </a:extLst>
          </p:cNvPr>
          <p:cNvSpPr>
            <a:spLocks noGrp="1"/>
          </p:cNvSpPr>
          <p:nvPr>
            <p:ph type="title"/>
          </p:nvPr>
        </p:nvSpPr>
        <p:spPr/>
        <p:txBody>
          <a:bodyPr/>
          <a:lstStyle/>
          <a:p>
            <a:r>
              <a:rPr lang="en-CA"/>
              <a:t>Data frames</a:t>
            </a:r>
          </a:p>
        </p:txBody>
      </p:sp>
      <p:sp>
        <p:nvSpPr>
          <p:cNvPr id="3" name="Content Placeholder 2">
            <a:extLst>
              <a:ext uri="{FF2B5EF4-FFF2-40B4-BE49-F238E27FC236}">
                <a16:creationId xmlns:a16="http://schemas.microsoft.com/office/drawing/2014/main" id="{4B629C47-D433-4A89-9E37-87601366CEF4}"/>
              </a:ext>
            </a:extLst>
          </p:cNvPr>
          <p:cNvSpPr>
            <a:spLocks noGrp="1"/>
          </p:cNvSpPr>
          <p:nvPr>
            <p:ph idx="1"/>
          </p:nvPr>
        </p:nvSpPr>
        <p:spPr/>
        <p:txBody>
          <a:bodyPr/>
          <a:lstStyle/>
          <a:p>
            <a:r>
              <a:rPr lang="en-CA"/>
              <a:t>Create new data frame</a:t>
            </a:r>
            <a:endParaRPr lang="en-CA" b="1">
              <a:solidFill>
                <a:srgbClr val="17A488"/>
              </a:solidFill>
            </a:endParaRPr>
          </a:p>
          <a:p>
            <a:pPr marL="0" indent="0">
              <a:buNone/>
            </a:pPr>
            <a:r>
              <a:rPr lang="en-CA" b="1" err="1">
                <a:solidFill>
                  <a:srgbClr val="17A488"/>
                </a:solidFill>
              </a:rPr>
              <a:t>first_df</a:t>
            </a:r>
            <a:r>
              <a:rPr lang="en-CA" b="1">
                <a:solidFill>
                  <a:srgbClr val="17A488"/>
                </a:solidFill>
              </a:rPr>
              <a:t> &lt;- </a:t>
            </a:r>
            <a:r>
              <a:rPr lang="en-CA" b="1" err="1">
                <a:solidFill>
                  <a:srgbClr val="17A488"/>
                </a:solidFill>
              </a:rPr>
              <a:t>data.frame</a:t>
            </a:r>
            <a:r>
              <a:rPr lang="en-CA" b="1">
                <a:solidFill>
                  <a:srgbClr val="17A488"/>
                </a:solidFill>
              </a:rPr>
              <a:t>(countries = c(“Canada”, “Kenya”, “United States”), emissions = c(53700, 14300, 5250000)) </a:t>
            </a:r>
            <a:endParaRPr lang="en-CA" sz="2000" b="1">
              <a:solidFill>
                <a:srgbClr val="17A488"/>
              </a:solidFill>
            </a:endParaRPr>
          </a:p>
          <a:p>
            <a:pPr marL="0" indent="0">
              <a:buNone/>
            </a:pPr>
            <a:r>
              <a:rPr lang="en-CA" b="1" err="1">
                <a:solidFill>
                  <a:srgbClr val="17A488"/>
                </a:solidFill>
              </a:rPr>
              <a:t>first_df</a:t>
            </a:r>
            <a:endParaRPr lang="en-CA" b="1">
              <a:solidFill>
                <a:srgbClr val="17A488"/>
              </a:solidFill>
            </a:endParaRPr>
          </a:p>
          <a:p>
            <a:pPr marL="0" indent="0">
              <a:buNone/>
            </a:pPr>
            <a:endParaRPr lang="en-CA" sz="2000"/>
          </a:p>
          <a:p>
            <a:r>
              <a:rPr lang="en-CA"/>
              <a:t>Convert matrix to </a:t>
            </a:r>
            <a:r>
              <a:rPr lang="en-CA" err="1"/>
              <a:t>dataframe</a:t>
            </a:r>
            <a:r>
              <a:rPr lang="en-CA"/>
              <a:t> </a:t>
            </a:r>
            <a:endParaRPr lang="en-CA" b="1">
              <a:solidFill>
                <a:srgbClr val="17A488"/>
              </a:solidFill>
            </a:endParaRPr>
          </a:p>
          <a:p>
            <a:pPr marL="0" indent="0">
              <a:buNone/>
            </a:pPr>
            <a:r>
              <a:rPr lang="fr-FR" b="1" err="1">
                <a:solidFill>
                  <a:srgbClr val="17A488"/>
                </a:solidFill>
              </a:rPr>
              <a:t>matrix_df</a:t>
            </a:r>
            <a:r>
              <a:rPr lang="fr-FR" b="1">
                <a:solidFill>
                  <a:srgbClr val="17A488"/>
                </a:solidFill>
              </a:rPr>
              <a:t> &lt;- </a:t>
            </a:r>
            <a:r>
              <a:rPr lang="fr-FR" b="1" err="1">
                <a:solidFill>
                  <a:srgbClr val="17A488"/>
                </a:solidFill>
              </a:rPr>
              <a:t>as.data.frame</a:t>
            </a:r>
            <a:r>
              <a:rPr lang="fr-FR" b="1">
                <a:solidFill>
                  <a:srgbClr val="17A488"/>
                </a:solidFill>
              </a:rPr>
              <a:t>(matrix)</a:t>
            </a:r>
          </a:p>
          <a:p>
            <a:pPr marL="0" indent="0">
              <a:buNone/>
            </a:pPr>
            <a:r>
              <a:rPr lang="fr-FR" b="1" err="1">
                <a:solidFill>
                  <a:srgbClr val="17A488"/>
                </a:solidFill>
              </a:rPr>
              <a:t>matrix_df</a:t>
            </a:r>
            <a:endParaRPr lang="en-CA" b="1">
              <a:solidFill>
                <a:srgbClr val="17A488"/>
              </a:solidFill>
            </a:endParaRPr>
          </a:p>
        </p:txBody>
      </p:sp>
    </p:spTree>
    <p:extLst>
      <p:ext uri="{BB962C8B-B14F-4D97-AF65-F5344CB8AC3E}">
        <p14:creationId xmlns:p14="http://schemas.microsoft.com/office/powerpoint/2010/main" val="1065611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5B6F1-D74F-428F-A7B9-05417242B16B}"/>
              </a:ext>
            </a:extLst>
          </p:cNvPr>
          <p:cNvSpPr>
            <a:spLocks noGrp="1"/>
          </p:cNvSpPr>
          <p:nvPr>
            <p:ph type="title"/>
          </p:nvPr>
        </p:nvSpPr>
        <p:spPr/>
        <p:txBody>
          <a:bodyPr/>
          <a:lstStyle/>
          <a:p>
            <a:r>
              <a:rPr lang="en-CA"/>
              <a:t>Data frames</a:t>
            </a:r>
          </a:p>
        </p:txBody>
      </p:sp>
      <p:sp>
        <p:nvSpPr>
          <p:cNvPr id="3" name="Content Placeholder 2">
            <a:extLst>
              <a:ext uri="{FF2B5EF4-FFF2-40B4-BE49-F238E27FC236}">
                <a16:creationId xmlns:a16="http://schemas.microsoft.com/office/drawing/2014/main" id="{628E6A4E-8FE6-4BC7-A03B-2C1CEE5A2404}"/>
              </a:ext>
            </a:extLst>
          </p:cNvPr>
          <p:cNvSpPr>
            <a:spLocks noGrp="1"/>
          </p:cNvSpPr>
          <p:nvPr>
            <p:ph idx="1"/>
          </p:nvPr>
        </p:nvSpPr>
        <p:spPr/>
        <p:txBody>
          <a:bodyPr/>
          <a:lstStyle/>
          <a:p>
            <a:r>
              <a:rPr lang="en-CA"/>
              <a:t>Here are some functions to inspect the data frame</a:t>
            </a:r>
          </a:p>
          <a:p>
            <a:pPr lvl="1"/>
            <a:r>
              <a:rPr lang="en-CA"/>
              <a:t>dim(), str(), head(), and names()</a:t>
            </a:r>
          </a:p>
          <a:p>
            <a:pPr lvl="1"/>
            <a:endParaRPr lang="en-CA"/>
          </a:p>
          <a:p>
            <a:pPr marL="0" indent="0">
              <a:buNone/>
            </a:pPr>
            <a:r>
              <a:rPr lang="en-US" b="1">
                <a:solidFill>
                  <a:srgbClr val="17A488"/>
                </a:solidFill>
              </a:rPr>
              <a:t>dim(</a:t>
            </a:r>
            <a:r>
              <a:rPr lang="en-US" b="1" err="1">
                <a:solidFill>
                  <a:srgbClr val="17A488"/>
                </a:solidFill>
              </a:rPr>
              <a:t>first_df</a:t>
            </a:r>
            <a:r>
              <a:rPr lang="en-US" b="1">
                <a:solidFill>
                  <a:srgbClr val="17A488"/>
                </a:solidFill>
              </a:rPr>
              <a:t>)</a:t>
            </a:r>
          </a:p>
          <a:p>
            <a:pPr marL="0" indent="0">
              <a:buNone/>
            </a:pPr>
            <a:r>
              <a:rPr lang="en-US" b="1">
                <a:solidFill>
                  <a:srgbClr val="17A488"/>
                </a:solidFill>
              </a:rPr>
              <a:t>str(</a:t>
            </a:r>
            <a:r>
              <a:rPr lang="en-US" b="1" err="1">
                <a:solidFill>
                  <a:srgbClr val="17A488"/>
                </a:solidFill>
              </a:rPr>
              <a:t>first_df</a:t>
            </a:r>
            <a:r>
              <a:rPr lang="en-US" b="1">
                <a:solidFill>
                  <a:srgbClr val="17A488"/>
                </a:solidFill>
              </a:rPr>
              <a:t>)</a:t>
            </a:r>
          </a:p>
          <a:p>
            <a:pPr marL="0" indent="0">
              <a:buNone/>
            </a:pPr>
            <a:r>
              <a:rPr lang="en-US" b="1">
                <a:solidFill>
                  <a:srgbClr val="17A488"/>
                </a:solidFill>
              </a:rPr>
              <a:t>head(</a:t>
            </a:r>
            <a:r>
              <a:rPr lang="en-US" b="1" err="1">
                <a:solidFill>
                  <a:srgbClr val="17A488"/>
                </a:solidFill>
              </a:rPr>
              <a:t>first_df</a:t>
            </a:r>
            <a:r>
              <a:rPr lang="en-US" b="1">
                <a:solidFill>
                  <a:srgbClr val="17A488"/>
                </a:solidFill>
              </a:rPr>
              <a:t>) </a:t>
            </a:r>
          </a:p>
          <a:p>
            <a:pPr marL="0" indent="0">
              <a:buNone/>
            </a:pPr>
            <a:r>
              <a:rPr lang="en-US" b="1">
                <a:solidFill>
                  <a:srgbClr val="17A488"/>
                </a:solidFill>
              </a:rPr>
              <a:t>names(</a:t>
            </a:r>
            <a:r>
              <a:rPr lang="en-US" b="1" err="1">
                <a:solidFill>
                  <a:srgbClr val="17A488"/>
                </a:solidFill>
              </a:rPr>
              <a:t>first_df</a:t>
            </a:r>
            <a:r>
              <a:rPr lang="en-US" b="1">
                <a:solidFill>
                  <a:srgbClr val="17A488"/>
                </a:solidFill>
              </a:rPr>
              <a:t>)</a:t>
            </a:r>
            <a:endParaRPr lang="en-CA" b="1">
              <a:solidFill>
                <a:srgbClr val="17A488"/>
              </a:solidFill>
            </a:endParaRPr>
          </a:p>
        </p:txBody>
      </p:sp>
    </p:spTree>
    <p:extLst>
      <p:ext uri="{BB962C8B-B14F-4D97-AF65-F5344CB8AC3E}">
        <p14:creationId xmlns:p14="http://schemas.microsoft.com/office/powerpoint/2010/main" val="10699153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58500-214E-4A91-9E3B-41344ABCBD1A}"/>
              </a:ext>
            </a:extLst>
          </p:cNvPr>
          <p:cNvSpPr>
            <a:spLocks noGrp="1"/>
          </p:cNvSpPr>
          <p:nvPr>
            <p:ph type="title"/>
          </p:nvPr>
        </p:nvSpPr>
        <p:spPr/>
        <p:txBody>
          <a:bodyPr/>
          <a:lstStyle/>
          <a:p>
            <a:r>
              <a:rPr lang="en-CA"/>
              <a:t>Extracting elements </a:t>
            </a:r>
          </a:p>
        </p:txBody>
      </p:sp>
      <p:sp>
        <p:nvSpPr>
          <p:cNvPr id="3" name="Content Placeholder 2">
            <a:extLst>
              <a:ext uri="{FF2B5EF4-FFF2-40B4-BE49-F238E27FC236}">
                <a16:creationId xmlns:a16="http://schemas.microsoft.com/office/drawing/2014/main" id="{DBA53891-EDFF-4557-BE79-C41D51FB1D67}"/>
              </a:ext>
            </a:extLst>
          </p:cNvPr>
          <p:cNvSpPr>
            <a:spLocks noGrp="1"/>
          </p:cNvSpPr>
          <p:nvPr>
            <p:ph idx="1"/>
          </p:nvPr>
        </p:nvSpPr>
        <p:spPr/>
        <p:txBody>
          <a:bodyPr/>
          <a:lstStyle/>
          <a:p>
            <a:r>
              <a:rPr lang="en-CA"/>
              <a:t>We can use [], [[]], and $ to extract elements from the data frame. </a:t>
            </a:r>
          </a:p>
          <a:p>
            <a:pPr marL="0" indent="0">
              <a:buNone/>
            </a:pPr>
            <a:endParaRPr lang="en-CA"/>
          </a:p>
          <a:p>
            <a:pPr marL="0" indent="0">
              <a:buNone/>
            </a:pPr>
            <a:r>
              <a:rPr lang="en-US" b="1" err="1">
                <a:solidFill>
                  <a:srgbClr val="17A488"/>
                </a:solidFill>
              </a:rPr>
              <a:t>first_df</a:t>
            </a:r>
            <a:r>
              <a:rPr lang="en-US" b="1">
                <a:solidFill>
                  <a:srgbClr val="17A488"/>
                </a:solidFill>
              </a:rPr>
              <a:t>["countries"] </a:t>
            </a:r>
            <a:r>
              <a:rPr lang="en-US"/>
              <a:t>#output is a data frame</a:t>
            </a:r>
          </a:p>
          <a:p>
            <a:pPr marL="0" indent="0">
              <a:buNone/>
            </a:pPr>
            <a:r>
              <a:rPr lang="en-US" b="1" err="1">
                <a:solidFill>
                  <a:srgbClr val="17A488"/>
                </a:solidFill>
              </a:rPr>
              <a:t>first_df</a:t>
            </a:r>
            <a:r>
              <a:rPr lang="en-US" b="1">
                <a:solidFill>
                  <a:srgbClr val="17A488"/>
                </a:solidFill>
              </a:rPr>
              <a:t>[["countries"]] </a:t>
            </a:r>
            <a:r>
              <a:rPr lang="en-US"/>
              <a:t>#output is a character vector</a:t>
            </a:r>
          </a:p>
          <a:p>
            <a:pPr marL="0" indent="0">
              <a:buNone/>
            </a:pPr>
            <a:r>
              <a:rPr lang="en-US" b="1" err="1">
                <a:solidFill>
                  <a:srgbClr val="17A488"/>
                </a:solidFill>
              </a:rPr>
              <a:t>first_df$countries</a:t>
            </a:r>
            <a:r>
              <a:rPr lang="en-US" b="1">
                <a:solidFill>
                  <a:srgbClr val="17A488"/>
                </a:solidFill>
              </a:rPr>
              <a:t> </a:t>
            </a:r>
            <a:r>
              <a:rPr lang="en-US"/>
              <a:t>#output is a character vector </a:t>
            </a:r>
            <a:endParaRPr lang="en-CA"/>
          </a:p>
        </p:txBody>
      </p:sp>
    </p:spTree>
    <p:extLst>
      <p:ext uri="{BB962C8B-B14F-4D97-AF65-F5344CB8AC3E}">
        <p14:creationId xmlns:p14="http://schemas.microsoft.com/office/powerpoint/2010/main" val="2363585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311F0-4D22-412E-B3D6-03119397E134}"/>
              </a:ext>
            </a:extLst>
          </p:cNvPr>
          <p:cNvSpPr>
            <a:spLocks noGrp="1"/>
          </p:cNvSpPr>
          <p:nvPr>
            <p:ph type="title"/>
          </p:nvPr>
        </p:nvSpPr>
        <p:spPr/>
        <p:txBody>
          <a:bodyPr>
            <a:normAutofit fontScale="90000"/>
          </a:bodyPr>
          <a:lstStyle/>
          <a:p>
            <a:r>
              <a:rPr lang="en-CA"/>
              <a:t>Functions and their arguments</a:t>
            </a:r>
          </a:p>
        </p:txBody>
      </p:sp>
      <p:sp>
        <p:nvSpPr>
          <p:cNvPr id="3" name="Content Placeholder 2">
            <a:extLst>
              <a:ext uri="{FF2B5EF4-FFF2-40B4-BE49-F238E27FC236}">
                <a16:creationId xmlns:a16="http://schemas.microsoft.com/office/drawing/2014/main" id="{388CECBF-5A74-470D-BEFC-A5D4147567BE}"/>
              </a:ext>
            </a:extLst>
          </p:cNvPr>
          <p:cNvSpPr>
            <a:spLocks noGrp="1"/>
          </p:cNvSpPr>
          <p:nvPr>
            <p:ph idx="1"/>
          </p:nvPr>
        </p:nvSpPr>
        <p:spPr/>
        <p:txBody>
          <a:bodyPr/>
          <a:lstStyle/>
          <a:p>
            <a:r>
              <a:rPr lang="en-CA"/>
              <a:t>Functions are scripts that automate complicated sets of commands.</a:t>
            </a:r>
          </a:p>
          <a:p>
            <a:endParaRPr lang="en-CA"/>
          </a:p>
          <a:p>
            <a:r>
              <a:rPr lang="en-CA"/>
              <a:t>Many functions are predefined or available in packages. </a:t>
            </a:r>
            <a:endParaRPr lang="en-CA">
              <a:solidFill>
                <a:schemeClr val="bg1"/>
              </a:solidFill>
            </a:endParaRPr>
          </a:p>
          <a:p>
            <a:endParaRPr lang="en-CA"/>
          </a:p>
          <a:p>
            <a:r>
              <a:rPr lang="en-CA"/>
              <a:t>A function gets one or more of its inputs, called </a:t>
            </a:r>
            <a:r>
              <a:rPr lang="en-CA" i="1"/>
              <a:t>arguments</a:t>
            </a:r>
            <a:r>
              <a:rPr lang="en-CA"/>
              <a:t>. It will often return a </a:t>
            </a:r>
            <a:r>
              <a:rPr lang="en-CA" i="1"/>
              <a:t>value</a:t>
            </a:r>
            <a:r>
              <a:rPr lang="en-CA"/>
              <a:t>. </a:t>
            </a:r>
          </a:p>
        </p:txBody>
      </p:sp>
    </p:spTree>
    <p:extLst>
      <p:ext uri="{BB962C8B-B14F-4D97-AF65-F5344CB8AC3E}">
        <p14:creationId xmlns:p14="http://schemas.microsoft.com/office/powerpoint/2010/main" val="17386740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CC5BA-307F-4910-876E-E086C84A7E55}"/>
              </a:ext>
            </a:extLst>
          </p:cNvPr>
          <p:cNvSpPr>
            <a:spLocks noGrp="1"/>
          </p:cNvSpPr>
          <p:nvPr>
            <p:ph type="title"/>
          </p:nvPr>
        </p:nvSpPr>
        <p:spPr/>
        <p:txBody>
          <a:bodyPr>
            <a:normAutofit fontScale="90000"/>
          </a:bodyPr>
          <a:lstStyle/>
          <a:p>
            <a:r>
              <a:rPr lang="en-CA"/>
              <a:t>Functions and their arguments</a:t>
            </a:r>
          </a:p>
        </p:txBody>
      </p:sp>
      <p:pic>
        <p:nvPicPr>
          <p:cNvPr id="4" name="Content Placeholder 3">
            <a:extLst>
              <a:ext uri="{FF2B5EF4-FFF2-40B4-BE49-F238E27FC236}">
                <a16:creationId xmlns:a16="http://schemas.microsoft.com/office/drawing/2014/main" id="{9532BC24-76A5-45CB-9F73-EE41E0AA4786}"/>
              </a:ext>
            </a:extLst>
          </p:cNvPr>
          <p:cNvPicPr>
            <a:picLocks noGrp="1" noChangeAspect="1"/>
          </p:cNvPicPr>
          <p:nvPr>
            <p:ph idx="1"/>
          </p:nvPr>
        </p:nvPicPr>
        <p:blipFill>
          <a:blip r:embed="rId2"/>
          <a:stretch>
            <a:fillRect/>
          </a:stretch>
        </p:blipFill>
        <p:spPr>
          <a:xfrm>
            <a:off x="7090019" y="1779653"/>
            <a:ext cx="4753638" cy="4229690"/>
          </a:xfrm>
          <a:prstGeom prst="rect">
            <a:avLst/>
          </a:prstGeom>
        </p:spPr>
      </p:pic>
      <p:sp>
        <p:nvSpPr>
          <p:cNvPr id="5" name="Content Placeholder 2">
            <a:extLst>
              <a:ext uri="{FF2B5EF4-FFF2-40B4-BE49-F238E27FC236}">
                <a16:creationId xmlns:a16="http://schemas.microsoft.com/office/drawing/2014/main" id="{571C56BD-ED48-447B-83BA-6F9463EA883B}"/>
              </a:ext>
            </a:extLst>
          </p:cNvPr>
          <p:cNvSpPr txBox="1">
            <a:spLocks/>
          </p:cNvSpPr>
          <p:nvPr/>
        </p:nvSpPr>
        <p:spPr>
          <a:xfrm>
            <a:off x="2745508" y="1771196"/>
            <a:ext cx="9098149" cy="48284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D2244"/>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a:solidFill>
                  <a:srgbClr val="17A488"/>
                </a:solidFill>
              </a:rPr>
              <a:t>?sqrt</a:t>
            </a:r>
          </a:p>
          <a:p>
            <a:pPr marL="0" indent="0">
              <a:buFont typeface="Arial" panose="020B0604020202020204" pitchFamily="34" charset="0"/>
              <a:buNone/>
            </a:pPr>
            <a:r>
              <a:rPr lang="en-CA" b="1">
                <a:solidFill>
                  <a:srgbClr val="17A488"/>
                </a:solidFill>
              </a:rPr>
              <a:t>a &lt;- sqrt(100)</a:t>
            </a:r>
          </a:p>
          <a:p>
            <a:pPr marL="0" indent="0">
              <a:buFont typeface="Arial" panose="020B0604020202020204" pitchFamily="34" charset="0"/>
              <a:buNone/>
            </a:pPr>
            <a:r>
              <a:rPr lang="en-CA" b="1">
                <a:solidFill>
                  <a:srgbClr val="17A488"/>
                </a:solidFill>
              </a:rPr>
              <a:t>a</a:t>
            </a:r>
          </a:p>
          <a:p>
            <a:pPr marL="0" indent="0">
              <a:buFont typeface="Arial" panose="020B0604020202020204" pitchFamily="34" charset="0"/>
              <a:buNone/>
            </a:pPr>
            <a:endParaRPr lang="en-CA" b="1">
              <a:solidFill>
                <a:srgbClr val="17A488"/>
              </a:solidFill>
            </a:endParaRPr>
          </a:p>
          <a:p>
            <a:pPr marL="0" indent="0">
              <a:buFont typeface="Arial" panose="020B0604020202020204" pitchFamily="34" charset="0"/>
              <a:buNone/>
            </a:pPr>
            <a:endParaRPr lang="en-CA">
              <a:solidFill>
                <a:schemeClr val="tx1"/>
              </a:solidFill>
            </a:endParaRPr>
          </a:p>
          <a:p>
            <a:pPr lvl="1"/>
            <a:endParaRPr lang="en-CA">
              <a:solidFill>
                <a:schemeClr val="tx1"/>
              </a:solidFill>
            </a:endParaRPr>
          </a:p>
          <a:p>
            <a:pPr marL="0" indent="0">
              <a:buFont typeface="Arial" panose="020B0604020202020204" pitchFamily="34" charset="0"/>
              <a:buNone/>
            </a:pPr>
            <a:endParaRPr lang="en-CA">
              <a:solidFill>
                <a:srgbClr val="17A488"/>
              </a:solidFill>
            </a:endParaRPr>
          </a:p>
        </p:txBody>
      </p:sp>
    </p:spTree>
    <p:extLst>
      <p:ext uri="{BB962C8B-B14F-4D97-AF65-F5344CB8AC3E}">
        <p14:creationId xmlns:p14="http://schemas.microsoft.com/office/powerpoint/2010/main" val="998172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EE4A7-DD65-4ED2-8F91-00C85ED02A01}"/>
              </a:ext>
            </a:extLst>
          </p:cNvPr>
          <p:cNvSpPr>
            <a:spLocks noGrp="1"/>
          </p:cNvSpPr>
          <p:nvPr>
            <p:ph type="title"/>
          </p:nvPr>
        </p:nvSpPr>
        <p:spPr/>
        <p:txBody>
          <a:bodyPr/>
          <a:lstStyle/>
          <a:p>
            <a:r>
              <a:rPr lang="en-CA"/>
              <a:t>Resources for learning R</a:t>
            </a:r>
          </a:p>
        </p:txBody>
      </p:sp>
      <p:sp>
        <p:nvSpPr>
          <p:cNvPr id="3" name="Content Placeholder 2">
            <a:extLst>
              <a:ext uri="{FF2B5EF4-FFF2-40B4-BE49-F238E27FC236}">
                <a16:creationId xmlns:a16="http://schemas.microsoft.com/office/drawing/2014/main" id="{54E33614-6646-45A7-835C-3D7D3191A1D0}"/>
              </a:ext>
            </a:extLst>
          </p:cNvPr>
          <p:cNvSpPr>
            <a:spLocks noGrp="1"/>
          </p:cNvSpPr>
          <p:nvPr>
            <p:ph idx="1"/>
          </p:nvPr>
        </p:nvSpPr>
        <p:spPr/>
        <p:txBody>
          <a:bodyPr/>
          <a:lstStyle/>
          <a:p>
            <a:r>
              <a:rPr lang="en-CA">
                <a:hlinkClick r:id="rId2"/>
              </a:rPr>
              <a:t>Link</a:t>
            </a:r>
            <a:r>
              <a:rPr lang="en-CA"/>
              <a:t> to various R resources compiled by Nick Huntington-Klein  </a:t>
            </a:r>
          </a:p>
          <a:p>
            <a:endParaRPr lang="en-CA"/>
          </a:p>
          <a:p>
            <a:r>
              <a:rPr lang="en-CA">
                <a:hlinkClick r:id="rId3"/>
              </a:rPr>
              <a:t>R for Stata Users </a:t>
            </a:r>
            <a:r>
              <a:rPr lang="en-CA"/>
              <a:t>by </a:t>
            </a:r>
            <a:r>
              <a:rPr lang="en-CA" err="1"/>
              <a:t>Mattieu</a:t>
            </a:r>
            <a:r>
              <a:rPr lang="en-CA"/>
              <a:t> Gomez </a:t>
            </a:r>
          </a:p>
          <a:p>
            <a:endParaRPr lang="en-CA"/>
          </a:p>
          <a:p>
            <a:r>
              <a:rPr lang="en-CA"/>
              <a:t>Work through different </a:t>
            </a:r>
            <a:r>
              <a:rPr lang="en-CA">
                <a:hlinkClick r:id="rId4"/>
              </a:rPr>
              <a:t>case studies</a:t>
            </a:r>
            <a:endParaRPr lang="en-CA"/>
          </a:p>
          <a:p>
            <a:pPr marL="0" indent="0">
              <a:buNone/>
            </a:pPr>
            <a:endParaRPr lang="en-CA"/>
          </a:p>
          <a:p>
            <a:r>
              <a:rPr lang="en-CA"/>
              <a:t>UBC </a:t>
            </a:r>
            <a:r>
              <a:rPr lang="en-CA">
                <a:hlinkClick r:id="rId5"/>
              </a:rPr>
              <a:t>STAT545</a:t>
            </a:r>
            <a:r>
              <a:rPr lang="en-CA"/>
              <a:t> material</a:t>
            </a:r>
          </a:p>
          <a:p>
            <a:endParaRPr lang="en-CA"/>
          </a:p>
          <a:p>
            <a:r>
              <a:rPr lang="en-CA"/>
              <a:t>Hadley Wickham’s </a:t>
            </a:r>
            <a:r>
              <a:rPr lang="en-CA">
                <a:hlinkClick r:id="rId6"/>
              </a:rPr>
              <a:t>R for Data Science</a:t>
            </a:r>
            <a:endParaRPr lang="en-CA"/>
          </a:p>
        </p:txBody>
      </p:sp>
    </p:spTree>
    <p:extLst>
      <p:ext uri="{BB962C8B-B14F-4D97-AF65-F5344CB8AC3E}">
        <p14:creationId xmlns:p14="http://schemas.microsoft.com/office/powerpoint/2010/main" val="3705532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85D9-1E54-4CD0-9FA3-587568768EBB}"/>
              </a:ext>
            </a:extLst>
          </p:cNvPr>
          <p:cNvSpPr>
            <a:spLocks noGrp="1"/>
          </p:cNvSpPr>
          <p:nvPr>
            <p:ph type="title"/>
          </p:nvPr>
        </p:nvSpPr>
        <p:spPr/>
        <p:txBody>
          <a:bodyPr>
            <a:normAutofit fontScale="90000"/>
          </a:bodyPr>
          <a:lstStyle/>
          <a:p>
            <a:r>
              <a:rPr lang="en-CA"/>
              <a:t>Functions and their arguments</a:t>
            </a:r>
          </a:p>
        </p:txBody>
      </p:sp>
      <p:sp>
        <p:nvSpPr>
          <p:cNvPr id="3" name="Content Placeholder 2">
            <a:extLst>
              <a:ext uri="{FF2B5EF4-FFF2-40B4-BE49-F238E27FC236}">
                <a16:creationId xmlns:a16="http://schemas.microsoft.com/office/drawing/2014/main" id="{C1774772-902E-4FF5-A655-6C9FF35AB6F8}"/>
              </a:ext>
            </a:extLst>
          </p:cNvPr>
          <p:cNvSpPr>
            <a:spLocks noGrp="1"/>
          </p:cNvSpPr>
          <p:nvPr>
            <p:ph idx="1"/>
          </p:nvPr>
        </p:nvSpPr>
        <p:spPr/>
        <p:txBody>
          <a:bodyPr/>
          <a:lstStyle/>
          <a:p>
            <a:pPr marL="0" indent="0">
              <a:buNone/>
            </a:pPr>
            <a:r>
              <a:rPr lang="en-CA" b="1">
                <a:solidFill>
                  <a:srgbClr val="17A488"/>
                </a:solidFill>
              </a:rPr>
              <a:t>?round</a:t>
            </a:r>
          </a:p>
          <a:p>
            <a:pPr lvl="1"/>
            <a:r>
              <a:rPr lang="en-CA">
                <a:solidFill>
                  <a:schemeClr val="tx1"/>
                </a:solidFill>
              </a:rPr>
              <a:t>Syntax: round(x, digits = 0)</a:t>
            </a:r>
          </a:p>
          <a:p>
            <a:pPr lvl="1"/>
            <a:r>
              <a:rPr lang="en-CA">
                <a:solidFill>
                  <a:schemeClr val="tx1"/>
                </a:solidFill>
              </a:rPr>
              <a:t>Arguments</a:t>
            </a:r>
          </a:p>
          <a:p>
            <a:pPr lvl="2"/>
            <a:r>
              <a:rPr lang="en-CA">
                <a:solidFill>
                  <a:schemeClr val="tx1"/>
                </a:solidFill>
              </a:rPr>
              <a:t> x                a numeric vector</a:t>
            </a:r>
          </a:p>
          <a:p>
            <a:pPr lvl="2"/>
            <a:r>
              <a:rPr lang="en-CA">
                <a:solidFill>
                  <a:schemeClr val="tx1"/>
                </a:solidFill>
              </a:rPr>
              <a:t>digits         integer indicating the number of decimal places </a:t>
            </a:r>
          </a:p>
          <a:p>
            <a:pPr lvl="2"/>
            <a:endParaRPr lang="en-CA">
              <a:solidFill>
                <a:schemeClr val="tx1"/>
              </a:solidFill>
            </a:endParaRPr>
          </a:p>
          <a:p>
            <a:pPr lvl="2"/>
            <a:endParaRPr lang="en-CA">
              <a:solidFill>
                <a:schemeClr val="tx1"/>
              </a:solidFill>
            </a:endParaRPr>
          </a:p>
          <a:p>
            <a:pPr marL="0" indent="0">
              <a:buNone/>
            </a:pPr>
            <a:r>
              <a:rPr lang="en-CA" b="1">
                <a:solidFill>
                  <a:srgbClr val="17A488"/>
                </a:solidFill>
              </a:rPr>
              <a:t>round(3.14159, digits = 0)</a:t>
            </a:r>
          </a:p>
          <a:p>
            <a:pPr marL="0" indent="0">
              <a:buNone/>
            </a:pPr>
            <a:r>
              <a:rPr lang="en-CA" b="1">
                <a:solidFill>
                  <a:srgbClr val="17A488"/>
                </a:solidFill>
              </a:rPr>
              <a:t>round(3.14159, digits = 2)</a:t>
            </a:r>
          </a:p>
          <a:p>
            <a:pPr marL="0" indent="0">
              <a:buNone/>
            </a:pPr>
            <a:endParaRPr lang="en-CA">
              <a:solidFill>
                <a:schemeClr val="tx1"/>
              </a:solidFill>
            </a:endParaRPr>
          </a:p>
          <a:p>
            <a:pPr lvl="1"/>
            <a:endParaRPr lang="en-CA">
              <a:solidFill>
                <a:schemeClr val="tx1"/>
              </a:solidFill>
            </a:endParaRPr>
          </a:p>
          <a:p>
            <a:pPr lvl="1"/>
            <a:endParaRPr lang="en-CA">
              <a:solidFill>
                <a:schemeClr val="tx1"/>
              </a:solidFill>
            </a:endParaRPr>
          </a:p>
          <a:p>
            <a:pPr marL="0" indent="0">
              <a:buNone/>
            </a:pPr>
            <a:endParaRPr lang="en-CA" b="1">
              <a:solidFill>
                <a:srgbClr val="17A488"/>
              </a:solidFill>
            </a:endParaRPr>
          </a:p>
          <a:p>
            <a:pPr marL="0" indent="0">
              <a:buNone/>
            </a:pPr>
            <a:endParaRPr lang="en-CA" b="1">
              <a:solidFill>
                <a:srgbClr val="17A488"/>
              </a:solidFill>
            </a:endParaRPr>
          </a:p>
          <a:p>
            <a:pPr marL="0" indent="0">
              <a:buNone/>
            </a:pPr>
            <a:endParaRPr lang="en-CA" b="1">
              <a:solidFill>
                <a:srgbClr val="17A488"/>
              </a:solidFill>
            </a:endParaRPr>
          </a:p>
          <a:p>
            <a:pPr marL="0" indent="0">
              <a:buNone/>
            </a:pPr>
            <a:endParaRPr lang="en-US"/>
          </a:p>
        </p:txBody>
      </p:sp>
    </p:spTree>
    <p:extLst>
      <p:ext uri="{BB962C8B-B14F-4D97-AF65-F5344CB8AC3E}">
        <p14:creationId xmlns:p14="http://schemas.microsoft.com/office/powerpoint/2010/main" val="7102002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7C2F-619E-4592-8522-8E24EF6F24E0}"/>
              </a:ext>
            </a:extLst>
          </p:cNvPr>
          <p:cNvSpPr>
            <a:spLocks noGrp="1"/>
          </p:cNvSpPr>
          <p:nvPr>
            <p:ph type="title"/>
          </p:nvPr>
        </p:nvSpPr>
        <p:spPr/>
        <p:txBody>
          <a:bodyPr/>
          <a:lstStyle/>
          <a:p>
            <a:r>
              <a:rPr lang="en-CA"/>
              <a:t>Q &amp; A	</a:t>
            </a:r>
          </a:p>
        </p:txBody>
      </p:sp>
      <p:sp>
        <p:nvSpPr>
          <p:cNvPr id="3" name="Content Placeholder 2">
            <a:extLst>
              <a:ext uri="{FF2B5EF4-FFF2-40B4-BE49-F238E27FC236}">
                <a16:creationId xmlns:a16="http://schemas.microsoft.com/office/drawing/2014/main" id="{469C92A8-8845-4280-9C33-DEBDC0208185}"/>
              </a:ext>
            </a:extLst>
          </p:cNvPr>
          <p:cNvSpPr>
            <a:spLocks noGrp="1"/>
          </p:cNvSpPr>
          <p:nvPr>
            <p:ph idx="1"/>
          </p:nvPr>
        </p:nvSpPr>
        <p:spPr/>
        <p:txBody>
          <a:bodyPr/>
          <a:lstStyle/>
          <a:p>
            <a:r>
              <a:rPr lang="en-CA"/>
              <a:t>What are some common functions you use? </a:t>
            </a:r>
          </a:p>
        </p:txBody>
      </p:sp>
    </p:spTree>
    <p:extLst>
      <p:ext uri="{BB962C8B-B14F-4D97-AF65-F5344CB8AC3E}">
        <p14:creationId xmlns:p14="http://schemas.microsoft.com/office/powerpoint/2010/main" val="1463477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7C6D8-F659-4826-9A3A-DA9F9E95F744}"/>
              </a:ext>
            </a:extLst>
          </p:cNvPr>
          <p:cNvSpPr>
            <a:spLocks noGrp="1"/>
          </p:cNvSpPr>
          <p:nvPr>
            <p:ph type="title"/>
          </p:nvPr>
        </p:nvSpPr>
        <p:spPr/>
        <p:txBody>
          <a:bodyPr>
            <a:normAutofit fontScale="90000"/>
          </a:bodyPr>
          <a:lstStyle/>
          <a:p>
            <a:r>
              <a:rPr lang="en-CA"/>
              <a:t>Common functions you may use</a:t>
            </a:r>
          </a:p>
        </p:txBody>
      </p:sp>
      <p:sp>
        <p:nvSpPr>
          <p:cNvPr id="3" name="Content Placeholder 2">
            <a:extLst>
              <a:ext uri="{FF2B5EF4-FFF2-40B4-BE49-F238E27FC236}">
                <a16:creationId xmlns:a16="http://schemas.microsoft.com/office/drawing/2014/main" id="{2726286E-E907-4207-A877-3A764E4B371E}"/>
              </a:ext>
            </a:extLst>
          </p:cNvPr>
          <p:cNvSpPr>
            <a:spLocks noGrp="1"/>
          </p:cNvSpPr>
          <p:nvPr>
            <p:ph idx="1"/>
          </p:nvPr>
        </p:nvSpPr>
        <p:spPr/>
        <p:txBody>
          <a:bodyPr/>
          <a:lstStyle/>
          <a:p>
            <a:r>
              <a:rPr lang="en-CA"/>
              <a:t>Some common functions you may use:</a:t>
            </a:r>
          </a:p>
          <a:p>
            <a:pPr lvl="1"/>
            <a:r>
              <a:rPr lang="en-CA"/>
              <a:t>mean()</a:t>
            </a:r>
          </a:p>
          <a:p>
            <a:pPr lvl="1"/>
            <a:r>
              <a:rPr lang="en-CA"/>
              <a:t>median()</a:t>
            </a:r>
          </a:p>
          <a:p>
            <a:pPr lvl="1"/>
            <a:r>
              <a:rPr lang="en-CA"/>
              <a:t>mean()</a:t>
            </a:r>
          </a:p>
          <a:p>
            <a:pPr lvl="1"/>
            <a:r>
              <a:rPr lang="en-CA"/>
              <a:t>max()</a:t>
            </a:r>
          </a:p>
          <a:p>
            <a:pPr lvl="1"/>
            <a:r>
              <a:rPr lang="en-CA"/>
              <a:t>summary() </a:t>
            </a:r>
          </a:p>
        </p:txBody>
      </p:sp>
    </p:spTree>
    <p:extLst>
      <p:ext uri="{BB962C8B-B14F-4D97-AF65-F5344CB8AC3E}">
        <p14:creationId xmlns:p14="http://schemas.microsoft.com/office/powerpoint/2010/main" val="18191218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483C4-DF7B-42FC-82DD-901B8FE223CC}"/>
              </a:ext>
            </a:extLst>
          </p:cNvPr>
          <p:cNvSpPr>
            <a:spLocks noGrp="1"/>
          </p:cNvSpPr>
          <p:nvPr>
            <p:ph type="title"/>
          </p:nvPr>
        </p:nvSpPr>
        <p:spPr/>
        <p:txBody>
          <a:bodyPr/>
          <a:lstStyle/>
          <a:p>
            <a:r>
              <a:rPr lang="en-CA"/>
              <a:t>Missing data</a:t>
            </a:r>
          </a:p>
        </p:txBody>
      </p:sp>
      <p:sp>
        <p:nvSpPr>
          <p:cNvPr id="3" name="Content Placeholder 2">
            <a:extLst>
              <a:ext uri="{FF2B5EF4-FFF2-40B4-BE49-F238E27FC236}">
                <a16:creationId xmlns:a16="http://schemas.microsoft.com/office/drawing/2014/main" id="{8A8292A1-78C0-4A9E-9613-C53E15DF7EEB}"/>
              </a:ext>
            </a:extLst>
          </p:cNvPr>
          <p:cNvSpPr>
            <a:spLocks noGrp="1"/>
          </p:cNvSpPr>
          <p:nvPr>
            <p:ph idx="1"/>
          </p:nvPr>
        </p:nvSpPr>
        <p:spPr/>
        <p:txBody>
          <a:bodyPr/>
          <a:lstStyle/>
          <a:p>
            <a:r>
              <a:rPr lang="en-CA"/>
              <a:t>Missing data are represented in vectors as </a:t>
            </a:r>
            <a:r>
              <a:rPr lang="en-CA" b="1">
                <a:solidFill>
                  <a:srgbClr val="17A488"/>
                </a:solidFill>
              </a:rPr>
              <a:t>NA</a:t>
            </a:r>
            <a:r>
              <a:rPr lang="en-CA"/>
              <a:t> </a:t>
            </a:r>
          </a:p>
          <a:p>
            <a:endParaRPr lang="en-CA"/>
          </a:p>
          <a:p>
            <a:r>
              <a:rPr lang="en-CA"/>
              <a:t>Most functions will return NA if the data you work with contains missing values. You can add the argument </a:t>
            </a:r>
            <a:r>
              <a:rPr lang="en-CA" b="1">
                <a:solidFill>
                  <a:srgbClr val="17A488"/>
                </a:solidFill>
              </a:rPr>
              <a:t>na.rm = TRUE </a:t>
            </a:r>
            <a:r>
              <a:rPr lang="en-CA"/>
              <a:t>to calculate the result that ignores the missing value </a:t>
            </a:r>
          </a:p>
          <a:p>
            <a:endParaRPr lang="en-CA"/>
          </a:p>
        </p:txBody>
      </p:sp>
    </p:spTree>
    <p:extLst>
      <p:ext uri="{BB962C8B-B14F-4D97-AF65-F5344CB8AC3E}">
        <p14:creationId xmlns:p14="http://schemas.microsoft.com/office/powerpoint/2010/main" val="28911721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D70FD-A3B0-4753-8794-EE8B5CA74BE5}"/>
              </a:ext>
            </a:extLst>
          </p:cNvPr>
          <p:cNvSpPr>
            <a:spLocks noGrp="1"/>
          </p:cNvSpPr>
          <p:nvPr>
            <p:ph type="title"/>
          </p:nvPr>
        </p:nvSpPr>
        <p:spPr/>
        <p:txBody>
          <a:bodyPr/>
          <a:lstStyle/>
          <a:p>
            <a:r>
              <a:rPr lang="en-CA"/>
              <a:t>Let’s add a row to our </a:t>
            </a:r>
            <a:r>
              <a:rPr lang="en-CA" err="1"/>
              <a:t>first_df</a:t>
            </a:r>
            <a:endParaRPr lang="en-CA"/>
          </a:p>
        </p:txBody>
      </p:sp>
      <p:sp>
        <p:nvSpPr>
          <p:cNvPr id="3" name="Content Placeholder 2">
            <a:extLst>
              <a:ext uri="{FF2B5EF4-FFF2-40B4-BE49-F238E27FC236}">
                <a16:creationId xmlns:a16="http://schemas.microsoft.com/office/drawing/2014/main" id="{0C2873DB-7500-43CD-B32C-D7F55D5C6719}"/>
              </a:ext>
            </a:extLst>
          </p:cNvPr>
          <p:cNvSpPr>
            <a:spLocks noGrp="1"/>
          </p:cNvSpPr>
          <p:nvPr>
            <p:ph idx="1"/>
          </p:nvPr>
        </p:nvSpPr>
        <p:spPr/>
        <p:txBody>
          <a:bodyPr/>
          <a:lstStyle/>
          <a:p>
            <a:r>
              <a:rPr lang="en-CA"/>
              <a:t>The pipe operator </a:t>
            </a:r>
            <a:r>
              <a:rPr lang="en-CA" b="1"/>
              <a:t>%&gt;%</a:t>
            </a:r>
            <a:r>
              <a:rPr lang="en-CA"/>
              <a:t> allows us to chain a series of commands.</a:t>
            </a:r>
          </a:p>
          <a:p>
            <a:pPr lvl="1"/>
            <a:r>
              <a:rPr lang="en-CA"/>
              <a:t>Takes output on the left of %&gt;% as the input of the function on the right </a:t>
            </a:r>
          </a:p>
          <a:p>
            <a:endParaRPr lang="en-CA"/>
          </a:p>
          <a:p>
            <a:r>
              <a:rPr lang="en-CA"/>
              <a:t>No assignment operator</a:t>
            </a:r>
          </a:p>
          <a:p>
            <a:pPr marL="0" indent="0">
              <a:buNone/>
            </a:pPr>
            <a:r>
              <a:rPr lang="en-US" b="1" err="1">
                <a:solidFill>
                  <a:srgbClr val="17A488"/>
                </a:solidFill>
              </a:rPr>
              <a:t>first_df</a:t>
            </a:r>
            <a:r>
              <a:rPr lang="en-US" b="1">
                <a:solidFill>
                  <a:srgbClr val="17A488"/>
                </a:solidFill>
              </a:rPr>
              <a:t> %&gt;% </a:t>
            </a:r>
          </a:p>
          <a:p>
            <a:pPr marL="0" indent="0">
              <a:buNone/>
            </a:pPr>
            <a:r>
              <a:rPr lang="en-US" b="1">
                <a:solidFill>
                  <a:srgbClr val="17A488"/>
                </a:solidFill>
              </a:rPr>
              <a:t>  </a:t>
            </a:r>
            <a:r>
              <a:rPr lang="en-US" b="1" err="1">
                <a:solidFill>
                  <a:srgbClr val="17A488"/>
                </a:solidFill>
              </a:rPr>
              <a:t>add_row</a:t>
            </a:r>
            <a:r>
              <a:rPr lang="en-US" b="1">
                <a:solidFill>
                  <a:srgbClr val="17A488"/>
                </a:solidFill>
              </a:rPr>
              <a:t>(countries = "Peru", emissions = NA)</a:t>
            </a:r>
            <a:endParaRPr lang="en-CA" b="1">
              <a:solidFill>
                <a:srgbClr val="17A488"/>
              </a:solidFill>
            </a:endParaRPr>
          </a:p>
          <a:p>
            <a:pPr marL="0" indent="0">
              <a:buNone/>
            </a:pPr>
            <a:r>
              <a:rPr lang="en-CA" b="1" err="1">
                <a:solidFill>
                  <a:srgbClr val="17A488"/>
                </a:solidFill>
              </a:rPr>
              <a:t>first_df</a:t>
            </a:r>
            <a:endParaRPr lang="en-CA" b="1">
              <a:solidFill>
                <a:srgbClr val="17A488"/>
              </a:solidFill>
            </a:endParaRPr>
          </a:p>
          <a:p>
            <a:pPr marL="0" indent="0">
              <a:buNone/>
            </a:pPr>
            <a:endParaRPr lang="en-CA"/>
          </a:p>
        </p:txBody>
      </p:sp>
    </p:spTree>
    <p:extLst>
      <p:ext uri="{BB962C8B-B14F-4D97-AF65-F5344CB8AC3E}">
        <p14:creationId xmlns:p14="http://schemas.microsoft.com/office/powerpoint/2010/main" val="1054421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DC92-6E31-49DF-A75C-5970263A40C3}"/>
              </a:ext>
            </a:extLst>
          </p:cNvPr>
          <p:cNvSpPr>
            <a:spLocks noGrp="1"/>
          </p:cNvSpPr>
          <p:nvPr>
            <p:ph type="title"/>
          </p:nvPr>
        </p:nvSpPr>
        <p:spPr/>
        <p:txBody>
          <a:bodyPr/>
          <a:lstStyle/>
          <a:p>
            <a:r>
              <a:rPr lang="en-CA"/>
              <a:t>Let’s add a row to our </a:t>
            </a:r>
            <a:r>
              <a:rPr lang="en-CA" err="1"/>
              <a:t>first_df</a:t>
            </a:r>
            <a:endParaRPr lang="en-CA"/>
          </a:p>
        </p:txBody>
      </p:sp>
      <p:sp>
        <p:nvSpPr>
          <p:cNvPr id="3" name="Content Placeholder 2">
            <a:extLst>
              <a:ext uri="{FF2B5EF4-FFF2-40B4-BE49-F238E27FC236}">
                <a16:creationId xmlns:a16="http://schemas.microsoft.com/office/drawing/2014/main" id="{90FDA703-37F7-4445-9312-B92A074D5C4A}"/>
              </a:ext>
            </a:extLst>
          </p:cNvPr>
          <p:cNvSpPr>
            <a:spLocks noGrp="1"/>
          </p:cNvSpPr>
          <p:nvPr>
            <p:ph idx="1"/>
          </p:nvPr>
        </p:nvSpPr>
        <p:spPr/>
        <p:txBody>
          <a:bodyPr/>
          <a:lstStyle/>
          <a:p>
            <a:r>
              <a:rPr lang="en-CA"/>
              <a:t>With assignment operator </a:t>
            </a:r>
          </a:p>
          <a:p>
            <a:pPr marL="0" indent="0">
              <a:buNone/>
            </a:pPr>
            <a:endParaRPr lang="en-CA"/>
          </a:p>
          <a:p>
            <a:pPr marL="0" indent="0">
              <a:buNone/>
            </a:pPr>
            <a:r>
              <a:rPr lang="en-US" b="1" err="1">
                <a:solidFill>
                  <a:srgbClr val="17A488"/>
                </a:solidFill>
              </a:rPr>
              <a:t>first_df</a:t>
            </a:r>
            <a:r>
              <a:rPr lang="en-US" b="1">
                <a:solidFill>
                  <a:srgbClr val="17A488"/>
                </a:solidFill>
              </a:rPr>
              <a:t> &lt;- </a:t>
            </a:r>
            <a:r>
              <a:rPr lang="en-US" b="1" err="1">
                <a:solidFill>
                  <a:srgbClr val="17A488"/>
                </a:solidFill>
              </a:rPr>
              <a:t>first_df</a:t>
            </a:r>
            <a:r>
              <a:rPr lang="en-US" b="1">
                <a:solidFill>
                  <a:srgbClr val="17A488"/>
                </a:solidFill>
              </a:rPr>
              <a:t> %&gt;% </a:t>
            </a:r>
          </a:p>
          <a:p>
            <a:pPr marL="0" indent="0">
              <a:buNone/>
            </a:pPr>
            <a:r>
              <a:rPr lang="en-US" b="1">
                <a:solidFill>
                  <a:srgbClr val="17A488"/>
                </a:solidFill>
              </a:rPr>
              <a:t>  </a:t>
            </a:r>
            <a:r>
              <a:rPr lang="en-US" b="1" err="1">
                <a:solidFill>
                  <a:srgbClr val="17A488"/>
                </a:solidFill>
              </a:rPr>
              <a:t>add_row</a:t>
            </a:r>
            <a:r>
              <a:rPr lang="en-US" b="1">
                <a:solidFill>
                  <a:srgbClr val="17A488"/>
                </a:solidFill>
              </a:rPr>
              <a:t>(countries = "Peru", emissions = NA)</a:t>
            </a:r>
          </a:p>
          <a:p>
            <a:pPr marL="0" indent="0">
              <a:buNone/>
            </a:pPr>
            <a:r>
              <a:rPr lang="en-US" b="1" err="1">
                <a:solidFill>
                  <a:srgbClr val="17A488"/>
                </a:solidFill>
              </a:rPr>
              <a:t>first_df</a:t>
            </a:r>
            <a:r>
              <a:rPr lang="en-US" b="1">
                <a:solidFill>
                  <a:srgbClr val="17A488"/>
                </a:solidFill>
              </a:rPr>
              <a:t> </a:t>
            </a:r>
            <a:endParaRPr lang="en-CA" b="1">
              <a:solidFill>
                <a:srgbClr val="17A488"/>
              </a:solidFill>
            </a:endParaRPr>
          </a:p>
          <a:p>
            <a:endParaRPr lang="en-CA"/>
          </a:p>
        </p:txBody>
      </p:sp>
    </p:spTree>
    <p:extLst>
      <p:ext uri="{BB962C8B-B14F-4D97-AF65-F5344CB8AC3E}">
        <p14:creationId xmlns:p14="http://schemas.microsoft.com/office/powerpoint/2010/main" val="3298764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66BD-8BC6-42C4-A010-98DE4AA3CCE3}"/>
              </a:ext>
            </a:extLst>
          </p:cNvPr>
          <p:cNvSpPr>
            <a:spLocks noGrp="1"/>
          </p:cNvSpPr>
          <p:nvPr>
            <p:ph type="title"/>
          </p:nvPr>
        </p:nvSpPr>
        <p:spPr/>
        <p:txBody>
          <a:bodyPr/>
          <a:lstStyle/>
          <a:p>
            <a:r>
              <a:rPr lang="en-CA"/>
              <a:t>Missing data</a:t>
            </a:r>
          </a:p>
        </p:txBody>
      </p:sp>
      <p:sp>
        <p:nvSpPr>
          <p:cNvPr id="3" name="Content Placeholder 2">
            <a:extLst>
              <a:ext uri="{FF2B5EF4-FFF2-40B4-BE49-F238E27FC236}">
                <a16:creationId xmlns:a16="http://schemas.microsoft.com/office/drawing/2014/main" id="{9440849A-0AE2-442B-819B-1022C53E3C36}"/>
              </a:ext>
            </a:extLst>
          </p:cNvPr>
          <p:cNvSpPr>
            <a:spLocks noGrp="1"/>
          </p:cNvSpPr>
          <p:nvPr>
            <p:ph idx="1"/>
          </p:nvPr>
        </p:nvSpPr>
        <p:spPr/>
        <p:txBody>
          <a:bodyPr/>
          <a:lstStyle/>
          <a:p>
            <a:r>
              <a:rPr lang="en-CA"/>
              <a:t>To take the mean of emissions, we use the mean() function</a:t>
            </a:r>
          </a:p>
          <a:p>
            <a:endParaRPr lang="en-CA" b="1">
              <a:solidFill>
                <a:srgbClr val="17A488"/>
              </a:solidFill>
            </a:endParaRPr>
          </a:p>
          <a:p>
            <a:pPr marL="0" indent="0">
              <a:buNone/>
            </a:pPr>
            <a:r>
              <a:rPr lang="en-CA" b="1">
                <a:solidFill>
                  <a:srgbClr val="17A488"/>
                </a:solidFill>
              </a:rPr>
              <a:t>mean(</a:t>
            </a:r>
            <a:r>
              <a:rPr lang="en-CA" b="1" err="1">
                <a:solidFill>
                  <a:srgbClr val="17A488"/>
                </a:solidFill>
              </a:rPr>
              <a:t>first_df$emissions</a:t>
            </a:r>
            <a:r>
              <a:rPr lang="en-CA" b="1">
                <a:solidFill>
                  <a:srgbClr val="17A488"/>
                </a:solidFill>
              </a:rPr>
              <a:t>) </a:t>
            </a:r>
          </a:p>
          <a:p>
            <a:pPr marL="0" indent="0">
              <a:buNone/>
            </a:pPr>
            <a:r>
              <a:rPr lang="en-CA" b="1">
                <a:solidFill>
                  <a:srgbClr val="17A488"/>
                </a:solidFill>
              </a:rPr>
              <a:t>mean(</a:t>
            </a:r>
            <a:r>
              <a:rPr lang="en-CA" b="1" err="1">
                <a:solidFill>
                  <a:srgbClr val="17A488"/>
                </a:solidFill>
              </a:rPr>
              <a:t>first_df$emissions</a:t>
            </a:r>
            <a:r>
              <a:rPr lang="en-CA" b="1">
                <a:solidFill>
                  <a:srgbClr val="17A488"/>
                </a:solidFill>
              </a:rPr>
              <a:t>, na.rm = T)</a:t>
            </a:r>
          </a:p>
          <a:p>
            <a:pPr marL="0" indent="0">
              <a:buNone/>
            </a:pPr>
            <a:endParaRPr lang="en-CA"/>
          </a:p>
        </p:txBody>
      </p:sp>
    </p:spTree>
    <p:extLst>
      <p:ext uri="{BB962C8B-B14F-4D97-AF65-F5344CB8AC3E}">
        <p14:creationId xmlns:p14="http://schemas.microsoft.com/office/powerpoint/2010/main" val="153866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713A1-4D3B-4F8C-B351-06EF1C17F2E2}"/>
              </a:ext>
            </a:extLst>
          </p:cNvPr>
          <p:cNvSpPr>
            <a:spLocks noGrp="1"/>
          </p:cNvSpPr>
          <p:nvPr>
            <p:ph type="title"/>
          </p:nvPr>
        </p:nvSpPr>
        <p:spPr/>
        <p:txBody>
          <a:bodyPr/>
          <a:lstStyle/>
          <a:p>
            <a:r>
              <a:rPr lang="en-CA"/>
              <a:t>Replacing missing values</a:t>
            </a:r>
          </a:p>
        </p:txBody>
      </p:sp>
      <p:sp>
        <p:nvSpPr>
          <p:cNvPr id="3" name="Content Placeholder 2">
            <a:extLst>
              <a:ext uri="{FF2B5EF4-FFF2-40B4-BE49-F238E27FC236}">
                <a16:creationId xmlns:a16="http://schemas.microsoft.com/office/drawing/2014/main" id="{72F00D7B-9D36-4A3D-A584-F448E816EDFB}"/>
              </a:ext>
            </a:extLst>
          </p:cNvPr>
          <p:cNvSpPr>
            <a:spLocks noGrp="1"/>
          </p:cNvSpPr>
          <p:nvPr>
            <p:ph idx="1"/>
          </p:nvPr>
        </p:nvSpPr>
        <p:spPr/>
        <p:txBody>
          <a:bodyPr/>
          <a:lstStyle/>
          <a:p>
            <a:r>
              <a:rPr lang="en-CA"/>
              <a:t>Let’s say we were told that Peru’s emissions are 100. </a:t>
            </a:r>
          </a:p>
          <a:p>
            <a:endParaRPr lang="en-CA"/>
          </a:p>
          <a:p>
            <a:pPr marL="0" indent="0">
              <a:buNone/>
            </a:pPr>
            <a:r>
              <a:rPr lang="en-US" b="1" err="1">
                <a:solidFill>
                  <a:srgbClr val="17A488"/>
                </a:solidFill>
              </a:rPr>
              <a:t>first_df</a:t>
            </a:r>
            <a:r>
              <a:rPr lang="en-US" b="1">
                <a:solidFill>
                  <a:srgbClr val="17A488"/>
                </a:solidFill>
              </a:rPr>
              <a:t> %&gt;% </a:t>
            </a:r>
          </a:p>
          <a:p>
            <a:pPr marL="0" indent="0">
              <a:buNone/>
            </a:pPr>
            <a:r>
              <a:rPr lang="en-US" b="1">
                <a:solidFill>
                  <a:srgbClr val="17A488"/>
                </a:solidFill>
              </a:rPr>
              <a:t>  mutate(emissions = </a:t>
            </a:r>
            <a:r>
              <a:rPr lang="en-US" b="1" err="1">
                <a:solidFill>
                  <a:srgbClr val="17A488"/>
                </a:solidFill>
              </a:rPr>
              <a:t>ifelse</a:t>
            </a:r>
            <a:r>
              <a:rPr lang="en-US" b="1">
                <a:solidFill>
                  <a:srgbClr val="17A488"/>
                </a:solidFill>
              </a:rPr>
              <a:t>(countries == "Peru", 100, emissions))</a:t>
            </a:r>
          </a:p>
          <a:p>
            <a:pPr marL="0" indent="0">
              <a:buNone/>
            </a:pPr>
            <a:endParaRPr lang="en-US" b="1">
              <a:solidFill>
                <a:srgbClr val="17A488"/>
              </a:solidFill>
            </a:endParaRPr>
          </a:p>
          <a:p>
            <a:pPr marL="0" indent="0">
              <a:buNone/>
            </a:pPr>
            <a:r>
              <a:rPr lang="en-US" b="1" err="1">
                <a:solidFill>
                  <a:srgbClr val="17A488"/>
                </a:solidFill>
              </a:rPr>
              <a:t>first_df</a:t>
            </a:r>
            <a:r>
              <a:rPr lang="en-US" b="1">
                <a:solidFill>
                  <a:srgbClr val="17A488"/>
                </a:solidFill>
              </a:rPr>
              <a:t> </a:t>
            </a:r>
            <a:r>
              <a:rPr lang="en-US"/>
              <a:t># why has it not changed?</a:t>
            </a:r>
            <a:endParaRPr lang="en-CA"/>
          </a:p>
        </p:txBody>
      </p:sp>
    </p:spTree>
    <p:extLst>
      <p:ext uri="{BB962C8B-B14F-4D97-AF65-F5344CB8AC3E}">
        <p14:creationId xmlns:p14="http://schemas.microsoft.com/office/powerpoint/2010/main" val="3280611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35554-8BA7-4E07-9DCF-EC1E17BB1040}"/>
              </a:ext>
            </a:extLst>
          </p:cNvPr>
          <p:cNvSpPr>
            <a:spLocks noGrp="1"/>
          </p:cNvSpPr>
          <p:nvPr>
            <p:ph type="title"/>
          </p:nvPr>
        </p:nvSpPr>
        <p:spPr/>
        <p:txBody>
          <a:bodyPr/>
          <a:lstStyle/>
          <a:p>
            <a:r>
              <a:rPr lang="en-CA"/>
              <a:t>Replacing missing values</a:t>
            </a:r>
          </a:p>
        </p:txBody>
      </p:sp>
      <p:sp>
        <p:nvSpPr>
          <p:cNvPr id="3" name="Content Placeholder 2">
            <a:extLst>
              <a:ext uri="{FF2B5EF4-FFF2-40B4-BE49-F238E27FC236}">
                <a16:creationId xmlns:a16="http://schemas.microsoft.com/office/drawing/2014/main" id="{39FE1312-00C1-4868-97C7-BA083EC753D2}"/>
              </a:ext>
            </a:extLst>
          </p:cNvPr>
          <p:cNvSpPr>
            <a:spLocks noGrp="1"/>
          </p:cNvSpPr>
          <p:nvPr>
            <p:ph idx="1"/>
          </p:nvPr>
        </p:nvSpPr>
        <p:spPr/>
        <p:txBody>
          <a:bodyPr/>
          <a:lstStyle/>
          <a:p>
            <a:r>
              <a:rPr lang="en-CA"/>
              <a:t>Alternate way of doing it</a:t>
            </a:r>
          </a:p>
          <a:p>
            <a:endParaRPr lang="en-CA"/>
          </a:p>
          <a:p>
            <a:pPr marL="0" indent="0">
              <a:buNone/>
            </a:pPr>
            <a:r>
              <a:rPr lang="en-US" b="1" err="1">
                <a:solidFill>
                  <a:srgbClr val="17A488"/>
                </a:solidFill>
              </a:rPr>
              <a:t>first_df$emissions</a:t>
            </a:r>
            <a:r>
              <a:rPr lang="en-US" b="1">
                <a:solidFill>
                  <a:srgbClr val="17A488"/>
                </a:solidFill>
              </a:rPr>
              <a:t>[is.na(</a:t>
            </a:r>
            <a:r>
              <a:rPr lang="en-US" b="1" err="1">
                <a:solidFill>
                  <a:srgbClr val="17A488"/>
                </a:solidFill>
              </a:rPr>
              <a:t>first_df$emissions</a:t>
            </a:r>
            <a:r>
              <a:rPr lang="en-US" b="1">
                <a:solidFill>
                  <a:srgbClr val="17A488"/>
                </a:solidFill>
              </a:rPr>
              <a:t>)] &lt;- 100</a:t>
            </a:r>
          </a:p>
          <a:p>
            <a:pPr marL="0" indent="0">
              <a:buNone/>
            </a:pPr>
            <a:endParaRPr lang="en-US" b="1">
              <a:solidFill>
                <a:srgbClr val="17A488"/>
              </a:solidFill>
            </a:endParaRPr>
          </a:p>
          <a:p>
            <a:r>
              <a:rPr lang="en-CA"/>
              <a:t>This coding style may be more similar to what you may see in FRE 501. </a:t>
            </a:r>
          </a:p>
          <a:p>
            <a:pPr marL="0" indent="0">
              <a:buNone/>
            </a:pPr>
            <a:endParaRPr lang="en-CA" b="1">
              <a:solidFill>
                <a:srgbClr val="17A488"/>
              </a:solidFill>
            </a:endParaRPr>
          </a:p>
        </p:txBody>
      </p:sp>
    </p:spTree>
    <p:extLst>
      <p:ext uri="{BB962C8B-B14F-4D97-AF65-F5344CB8AC3E}">
        <p14:creationId xmlns:p14="http://schemas.microsoft.com/office/powerpoint/2010/main" val="3442303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E3095-EB87-4B53-952D-D78552D29BB8}"/>
              </a:ext>
            </a:extLst>
          </p:cNvPr>
          <p:cNvSpPr>
            <a:spLocks noGrp="1"/>
          </p:cNvSpPr>
          <p:nvPr>
            <p:ph type="title"/>
          </p:nvPr>
        </p:nvSpPr>
        <p:spPr/>
        <p:txBody>
          <a:bodyPr/>
          <a:lstStyle/>
          <a:p>
            <a:r>
              <a:rPr lang="en-CA"/>
              <a:t>Writing your own functions</a:t>
            </a:r>
          </a:p>
        </p:txBody>
      </p:sp>
      <p:sp>
        <p:nvSpPr>
          <p:cNvPr id="3" name="Content Placeholder 2">
            <a:extLst>
              <a:ext uri="{FF2B5EF4-FFF2-40B4-BE49-F238E27FC236}">
                <a16:creationId xmlns:a16="http://schemas.microsoft.com/office/drawing/2014/main" id="{5A0AB02C-ADEA-47CE-9D6D-FED7B82161D9}"/>
              </a:ext>
            </a:extLst>
          </p:cNvPr>
          <p:cNvSpPr>
            <a:spLocks noGrp="1"/>
          </p:cNvSpPr>
          <p:nvPr>
            <p:ph idx="1"/>
          </p:nvPr>
        </p:nvSpPr>
        <p:spPr/>
        <p:txBody>
          <a:bodyPr/>
          <a:lstStyle/>
          <a:p>
            <a:r>
              <a:rPr lang="en-CA"/>
              <a:t>Sometimes, you will find it useful to write your own functions. </a:t>
            </a:r>
          </a:p>
          <a:p>
            <a:endParaRPr lang="en-CA" sz="1500"/>
          </a:p>
          <a:p>
            <a:r>
              <a:rPr lang="en-CA"/>
              <a:t>The syntax of a function is </a:t>
            </a:r>
          </a:p>
          <a:p>
            <a:pPr marL="0" indent="0">
              <a:buNone/>
            </a:pPr>
            <a:r>
              <a:rPr lang="en-CA"/>
              <a:t>	</a:t>
            </a:r>
            <a:r>
              <a:rPr lang="en-CA" b="1" err="1"/>
              <a:t>function_name</a:t>
            </a:r>
            <a:r>
              <a:rPr lang="en-CA" b="1"/>
              <a:t> &lt;- function(arg1, arg2, …){</a:t>
            </a:r>
          </a:p>
          <a:p>
            <a:pPr marL="0" indent="0">
              <a:buNone/>
            </a:pPr>
            <a:r>
              <a:rPr lang="en-CA" b="1"/>
              <a:t>		statements # do something interesting</a:t>
            </a:r>
          </a:p>
          <a:p>
            <a:pPr marL="0" indent="0">
              <a:buNone/>
            </a:pPr>
            <a:r>
              <a:rPr lang="en-CA" b="1"/>
              <a:t>		object # return value</a:t>
            </a:r>
          </a:p>
          <a:p>
            <a:pPr marL="0" indent="0">
              <a:buNone/>
            </a:pPr>
            <a:r>
              <a:rPr lang="en-CA" b="1"/>
              <a:t>	}</a:t>
            </a:r>
          </a:p>
          <a:p>
            <a:pPr marL="0" indent="0">
              <a:buNone/>
            </a:pPr>
            <a:endParaRPr lang="en-CA" sz="1500" b="1"/>
          </a:p>
          <a:p>
            <a:r>
              <a:rPr lang="en-CA"/>
              <a:t>Use a meaningful name to call your function</a:t>
            </a:r>
          </a:p>
          <a:p>
            <a:pPr lvl="1"/>
            <a:r>
              <a:rPr lang="en-CA" err="1"/>
              <a:t>compute_standard_error</a:t>
            </a:r>
            <a:r>
              <a:rPr lang="en-CA"/>
              <a:t> instead of func1</a:t>
            </a:r>
          </a:p>
          <a:p>
            <a:pPr marL="0" indent="0">
              <a:buNone/>
            </a:pPr>
            <a:r>
              <a:rPr lang="en-CA" b="1"/>
              <a:t>	</a:t>
            </a:r>
          </a:p>
        </p:txBody>
      </p:sp>
    </p:spTree>
    <p:extLst>
      <p:ext uri="{BB962C8B-B14F-4D97-AF65-F5344CB8AC3E}">
        <p14:creationId xmlns:p14="http://schemas.microsoft.com/office/powerpoint/2010/main" val="3843594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421D-56D9-46AC-9809-4BBBFFDA3D83}"/>
              </a:ext>
            </a:extLst>
          </p:cNvPr>
          <p:cNvSpPr>
            <a:spLocks noGrp="1"/>
          </p:cNvSpPr>
          <p:nvPr>
            <p:ph type="title"/>
          </p:nvPr>
        </p:nvSpPr>
        <p:spPr/>
        <p:txBody>
          <a:bodyPr>
            <a:normAutofit/>
          </a:bodyPr>
          <a:lstStyle/>
          <a:p>
            <a:r>
              <a:rPr lang="en-CA"/>
              <a:t>Getting help</a:t>
            </a:r>
          </a:p>
        </p:txBody>
      </p:sp>
      <p:sp>
        <p:nvSpPr>
          <p:cNvPr id="3" name="Content Placeholder 2">
            <a:extLst>
              <a:ext uri="{FF2B5EF4-FFF2-40B4-BE49-F238E27FC236}">
                <a16:creationId xmlns:a16="http://schemas.microsoft.com/office/drawing/2014/main" id="{B8A57344-F12F-4277-9301-8DB5E0003B72}"/>
              </a:ext>
            </a:extLst>
          </p:cNvPr>
          <p:cNvSpPr>
            <a:spLocks noGrp="1"/>
          </p:cNvSpPr>
          <p:nvPr>
            <p:ph idx="1"/>
          </p:nvPr>
        </p:nvSpPr>
        <p:spPr/>
        <p:txBody>
          <a:bodyPr/>
          <a:lstStyle/>
          <a:p>
            <a:r>
              <a:rPr lang="en-CA"/>
              <a:t>Google!</a:t>
            </a:r>
            <a:endParaRPr lang="en-CA">
              <a:hlinkClick r:id="rId2"/>
            </a:endParaRPr>
          </a:p>
          <a:p>
            <a:pPr marL="0" indent="0">
              <a:buNone/>
            </a:pPr>
            <a:endParaRPr lang="en-CA">
              <a:hlinkClick r:id="rId2"/>
            </a:endParaRPr>
          </a:p>
          <a:p>
            <a:r>
              <a:rPr lang="en-CA">
                <a:hlinkClick r:id="rId2"/>
              </a:rPr>
              <a:t>Stack Overflow</a:t>
            </a:r>
            <a:endParaRPr lang="en-CA"/>
          </a:p>
          <a:p>
            <a:endParaRPr lang="en-CA"/>
          </a:p>
          <a:p>
            <a:r>
              <a:rPr lang="en-CA" err="1">
                <a:hlinkClick r:id="rId3"/>
              </a:rPr>
              <a:t>Rstudio</a:t>
            </a:r>
            <a:r>
              <a:rPr lang="en-CA">
                <a:hlinkClick r:id="rId3"/>
              </a:rPr>
              <a:t> Community</a:t>
            </a:r>
            <a:endParaRPr lang="en-CA"/>
          </a:p>
          <a:p>
            <a:endParaRPr lang="en-CA"/>
          </a:p>
          <a:p>
            <a:r>
              <a:rPr lang="en-CA"/>
              <a:t>Twitter #</a:t>
            </a:r>
            <a:r>
              <a:rPr lang="en-CA" err="1"/>
              <a:t>rstats</a:t>
            </a:r>
            <a:endParaRPr lang="en-CA"/>
          </a:p>
          <a:p>
            <a:endParaRPr lang="en-US"/>
          </a:p>
          <a:p>
            <a:r>
              <a:rPr lang="en-US"/>
              <a:t>?</a:t>
            </a:r>
            <a:r>
              <a:rPr lang="en-CA"/>
              <a:t>plot </a:t>
            </a:r>
          </a:p>
        </p:txBody>
      </p:sp>
    </p:spTree>
    <p:extLst>
      <p:ext uri="{BB962C8B-B14F-4D97-AF65-F5344CB8AC3E}">
        <p14:creationId xmlns:p14="http://schemas.microsoft.com/office/powerpoint/2010/main" val="20294425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D316-F440-47DB-BB1A-44D5BD848129}"/>
              </a:ext>
            </a:extLst>
          </p:cNvPr>
          <p:cNvSpPr>
            <a:spLocks noGrp="1"/>
          </p:cNvSpPr>
          <p:nvPr>
            <p:ph type="title"/>
          </p:nvPr>
        </p:nvSpPr>
        <p:spPr/>
        <p:txBody>
          <a:bodyPr/>
          <a:lstStyle/>
          <a:p>
            <a:r>
              <a:rPr lang="en-CA"/>
              <a:t>Writing your own functions</a:t>
            </a:r>
          </a:p>
        </p:txBody>
      </p:sp>
      <p:sp>
        <p:nvSpPr>
          <p:cNvPr id="3" name="Content Placeholder 2">
            <a:extLst>
              <a:ext uri="{FF2B5EF4-FFF2-40B4-BE49-F238E27FC236}">
                <a16:creationId xmlns:a16="http://schemas.microsoft.com/office/drawing/2014/main" id="{1EBBAA31-CB18-44D7-B5C0-F908B5DD60D8}"/>
              </a:ext>
            </a:extLst>
          </p:cNvPr>
          <p:cNvSpPr>
            <a:spLocks noGrp="1"/>
          </p:cNvSpPr>
          <p:nvPr>
            <p:ph idx="1"/>
          </p:nvPr>
        </p:nvSpPr>
        <p:spPr/>
        <p:txBody>
          <a:bodyPr/>
          <a:lstStyle/>
          <a:p>
            <a:r>
              <a:rPr lang="en-CA"/>
              <a:t>R does not have a built in function to calculate standard errors. </a:t>
            </a:r>
          </a:p>
          <a:p>
            <a:endParaRPr lang="en-CA"/>
          </a:p>
          <a:p>
            <a:pPr lvl="1"/>
            <a:endParaRPr lang="en-CA"/>
          </a:p>
          <a:p>
            <a:pPr lvl="1"/>
            <a:endParaRPr lang="en-CA"/>
          </a:p>
          <a:p>
            <a:pPr marL="0" indent="0">
              <a:buNone/>
            </a:pPr>
            <a:r>
              <a:rPr lang="en-US" b="1">
                <a:solidFill>
                  <a:srgbClr val="17A488"/>
                </a:solidFill>
              </a:rPr>
              <a:t>sqrt(var(</a:t>
            </a:r>
            <a:r>
              <a:rPr lang="en-US" b="1" err="1">
                <a:solidFill>
                  <a:srgbClr val="17A488"/>
                </a:solidFill>
              </a:rPr>
              <a:t>first_df$emissions</a:t>
            </a:r>
            <a:r>
              <a:rPr lang="en-US" b="1">
                <a:solidFill>
                  <a:srgbClr val="17A488"/>
                </a:solidFill>
              </a:rPr>
              <a:t>, na.rm = T) / length(</a:t>
            </a:r>
            <a:r>
              <a:rPr lang="en-US" b="1" err="1">
                <a:solidFill>
                  <a:srgbClr val="17A488"/>
                </a:solidFill>
              </a:rPr>
              <a:t>first_df$emissions</a:t>
            </a:r>
            <a:r>
              <a:rPr lang="en-US" b="1">
                <a:solidFill>
                  <a:srgbClr val="17A488"/>
                </a:solidFill>
              </a:rPr>
              <a:t>))</a:t>
            </a:r>
          </a:p>
          <a:p>
            <a:pPr marL="0" indent="0">
              <a:buNone/>
            </a:pPr>
            <a:endParaRPr lang="en-US" b="1">
              <a:solidFill>
                <a:srgbClr val="17A488"/>
              </a:solidFill>
            </a:endParaRPr>
          </a:p>
        </p:txBody>
      </p:sp>
      <p:pic>
        <p:nvPicPr>
          <p:cNvPr id="5" name="Picture 4">
            <a:extLst>
              <a:ext uri="{FF2B5EF4-FFF2-40B4-BE49-F238E27FC236}">
                <a16:creationId xmlns:a16="http://schemas.microsoft.com/office/drawing/2014/main" id="{8BFB0E3D-4632-4764-8C23-CE02C488B8B2}"/>
              </a:ext>
            </a:extLst>
          </p:cNvPr>
          <p:cNvPicPr>
            <a:picLocks noChangeAspect="1"/>
          </p:cNvPicPr>
          <p:nvPr/>
        </p:nvPicPr>
        <p:blipFill>
          <a:blip r:embed="rId3"/>
          <a:stretch>
            <a:fillRect/>
          </a:stretch>
        </p:blipFill>
        <p:spPr>
          <a:xfrm>
            <a:off x="6096000" y="2633159"/>
            <a:ext cx="1752845" cy="1009791"/>
          </a:xfrm>
          <a:prstGeom prst="rect">
            <a:avLst/>
          </a:prstGeom>
        </p:spPr>
      </p:pic>
    </p:spTree>
    <p:extLst>
      <p:ext uri="{BB962C8B-B14F-4D97-AF65-F5344CB8AC3E}">
        <p14:creationId xmlns:p14="http://schemas.microsoft.com/office/powerpoint/2010/main" val="896505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23BE-F17D-4335-99C2-A00BA7EB9F05}"/>
              </a:ext>
            </a:extLst>
          </p:cNvPr>
          <p:cNvSpPr>
            <a:spLocks noGrp="1"/>
          </p:cNvSpPr>
          <p:nvPr>
            <p:ph type="title"/>
          </p:nvPr>
        </p:nvSpPr>
        <p:spPr/>
        <p:txBody>
          <a:bodyPr/>
          <a:lstStyle/>
          <a:p>
            <a:r>
              <a:rPr lang="en-CA"/>
              <a:t>Writing your own functions</a:t>
            </a:r>
          </a:p>
        </p:txBody>
      </p:sp>
      <p:sp>
        <p:nvSpPr>
          <p:cNvPr id="3" name="Content Placeholder 2">
            <a:extLst>
              <a:ext uri="{FF2B5EF4-FFF2-40B4-BE49-F238E27FC236}">
                <a16:creationId xmlns:a16="http://schemas.microsoft.com/office/drawing/2014/main" id="{0C6ADE1A-84ED-4DAF-82D5-3356BE69D315}"/>
              </a:ext>
            </a:extLst>
          </p:cNvPr>
          <p:cNvSpPr>
            <a:spLocks noGrp="1"/>
          </p:cNvSpPr>
          <p:nvPr>
            <p:ph idx="1"/>
          </p:nvPr>
        </p:nvSpPr>
        <p:spPr/>
        <p:txBody>
          <a:bodyPr/>
          <a:lstStyle/>
          <a:p>
            <a:r>
              <a:rPr lang="en-CA"/>
              <a:t>But what if you have to compute the SE for multiple variables? </a:t>
            </a:r>
          </a:p>
          <a:p>
            <a:pPr lvl="1"/>
            <a:r>
              <a:rPr lang="en-CA"/>
              <a:t>Copy pasting the formula and editing variable names can lead to mistakes</a:t>
            </a:r>
          </a:p>
          <a:p>
            <a:pPr marL="457200" lvl="1" indent="0">
              <a:buNone/>
            </a:pPr>
            <a:endParaRPr lang="en-CA"/>
          </a:p>
        </p:txBody>
      </p:sp>
    </p:spTree>
    <p:extLst>
      <p:ext uri="{BB962C8B-B14F-4D97-AF65-F5344CB8AC3E}">
        <p14:creationId xmlns:p14="http://schemas.microsoft.com/office/powerpoint/2010/main" val="2475068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2DEA8-B82A-4653-B8FD-75F85C8E3C24}"/>
              </a:ext>
            </a:extLst>
          </p:cNvPr>
          <p:cNvSpPr>
            <a:spLocks noGrp="1"/>
          </p:cNvSpPr>
          <p:nvPr>
            <p:ph type="title"/>
          </p:nvPr>
        </p:nvSpPr>
        <p:spPr/>
        <p:txBody>
          <a:bodyPr/>
          <a:lstStyle/>
          <a:p>
            <a:r>
              <a:rPr lang="en-CA"/>
              <a:t>Writing your own functions</a:t>
            </a:r>
          </a:p>
        </p:txBody>
      </p:sp>
      <p:sp>
        <p:nvSpPr>
          <p:cNvPr id="3" name="Content Placeholder 2">
            <a:extLst>
              <a:ext uri="{FF2B5EF4-FFF2-40B4-BE49-F238E27FC236}">
                <a16:creationId xmlns:a16="http://schemas.microsoft.com/office/drawing/2014/main" id="{09B301FA-77A7-4021-BFBA-8DDE1403F738}"/>
              </a:ext>
            </a:extLst>
          </p:cNvPr>
          <p:cNvSpPr>
            <a:spLocks noGrp="1"/>
          </p:cNvSpPr>
          <p:nvPr>
            <p:ph idx="1"/>
          </p:nvPr>
        </p:nvSpPr>
        <p:spPr/>
        <p:txBody>
          <a:bodyPr/>
          <a:lstStyle/>
          <a:p>
            <a:r>
              <a:rPr lang="en-CA"/>
              <a:t>Write your own function instead</a:t>
            </a:r>
          </a:p>
          <a:p>
            <a:pPr marL="0" indent="0">
              <a:buNone/>
            </a:pPr>
            <a:r>
              <a:rPr lang="en-US" b="1">
                <a:solidFill>
                  <a:srgbClr val="17A488"/>
                </a:solidFill>
              </a:rPr>
              <a:t>	</a:t>
            </a:r>
            <a:r>
              <a:rPr lang="en-US" b="1" err="1">
                <a:solidFill>
                  <a:srgbClr val="17A488"/>
                </a:solidFill>
              </a:rPr>
              <a:t>std_error</a:t>
            </a:r>
            <a:r>
              <a:rPr lang="en-US" b="1">
                <a:solidFill>
                  <a:srgbClr val="17A488"/>
                </a:solidFill>
              </a:rPr>
              <a:t> &lt;- function(x){</a:t>
            </a:r>
          </a:p>
          <a:p>
            <a:pPr marL="0" indent="0">
              <a:buNone/>
            </a:pPr>
            <a:r>
              <a:rPr lang="en-US" b="1">
                <a:solidFill>
                  <a:srgbClr val="17A488"/>
                </a:solidFill>
              </a:rPr>
              <a:t>  	     sqrt(var(x, na.rm = T) / length(x))</a:t>
            </a:r>
          </a:p>
          <a:p>
            <a:pPr marL="0" indent="0">
              <a:buNone/>
            </a:pPr>
            <a:r>
              <a:rPr lang="en-US" b="1">
                <a:solidFill>
                  <a:srgbClr val="17A488"/>
                </a:solidFill>
              </a:rPr>
              <a:t>	}</a:t>
            </a:r>
            <a:endParaRPr lang="en-CA" b="1">
              <a:solidFill>
                <a:srgbClr val="17A488"/>
              </a:solidFill>
            </a:endParaRPr>
          </a:p>
          <a:p>
            <a:r>
              <a:rPr lang="en-CA" b="1" err="1"/>
              <a:t>std_error</a:t>
            </a:r>
            <a:r>
              <a:rPr lang="en-CA" b="1"/>
              <a:t> </a:t>
            </a:r>
            <a:r>
              <a:rPr lang="en-CA"/>
              <a:t>is the function name</a:t>
            </a:r>
          </a:p>
          <a:p>
            <a:r>
              <a:rPr lang="en-CA" b="1"/>
              <a:t>x</a:t>
            </a:r>
            <a:r>
              <a:rPr lang="en-CA"/>
              <a:t> is the argument, which is a numeric vector in this example </a:t>
            </a:r>
          </a:p>
          <a:p>
            <a:r>
              <a:rPr lang="en-CA"/>
              <a:t>Every time we pass a vector to this function, it will compute the formula provided in the body of the function. </a:t>
            </a:r>
          </a:p>
        </p:txBody>
      </p:sp>
    </p:spTree>
    <p:extLst>
      <p:ext uri="{BB962C8B-B14F-4D97-AF65-F5344CB8AC3E}">
        <p14:creationId xmlns:p14="http://schemas.microsoft.com/office/powerpoint/2010/main" val="31859244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2632-9F88-43CB-89B4-4ADC6C668737}"/>
              </a:ext>
            </a:extLst>
          </p:cNvPr>
          <p:cNvSpPr>
            <a:spLocks noGrp="1"/>
          </p:cNvSpPr>
          <p:nvPr>
            <p:ph type="title"/>
          </p:nvPr>
        </p:nvSpPr>
        <p:spPr/>
        <p:txBody>
          <a:bodyPr/>
          <a:lstStyle/>
          <a:p>
            <a:r>
              <a:rPr lang="en-CA"/>
              <a:t>Writing your own functions</a:t>
            </a:r>
          </a:p>
        </p:txBody>
      </p:sp>
      <p:sp>
        <p:nvSpPr>
          <p:cNvPr id="3" name="Content Placeholder 2">
            <a:extLst>
              <a:ext uri="{FF2B5EF4-FFF2-40B4-BE49-F238E27FC236}">
                <a16:creationId xmlns:a16="http://schemas.microsoft.com/office/drawing/2014/main" id="{32900678-2DDA-4E80-9410-2B4E7B5E6403}"/>
              </a:ext>
            </a:extLst>
          </p:cNvPr>
          <p:cNvSpPr>
            <a:spLocks noGrp="1"/>
          </p:cNvSpPr>
          <p:nvPr>
            <p:ph idx="1"/>
          </p:nvPr>
        </p:nvSpPr>
        <p:spPr/>
        <p:txBody>
          <a:bodyPr/>
          <a:lstStyle/>
          <a:p>
            <a:r>
              <a:rPr lang="en-CA"/>
              <a:t>Let’s add the country’s GDP to </a:t>
            </a:r>
            <a:r>
              <a:rPr lang="en-CA" err="1"/>
              <a:t>first_df</a:t>
            </a:r>
            <a:r>
              <a:rPr lang="en-CA"/>
              <a:t> using the </a:t>
            </a:r>
            <a:r>
              <a:rPr lang="en-CA" b="1" err="1"/>
              <a:t>add_column</a:t>
            </a:r>
            <a:r>
              <a:rPr lang="en-CA" b="1"/>
              <a:t>() </a:t>
            </a:r>
            <a:r>
              <a:rPr lang="en-CA"/>
              <a:t>function. Then calculate its standard error.</a:t>
            </a:r>
          </a:p>
          <a:p>
            <a:endParaRPr lang="en-CA"/>
          </a:p>
          <a:p>
            <a:pPr marL="0" indent="0">
              <a:buNone/>
            </a:pPr>
            <a:r>
              <a:rPr lang="en-US" b="1" err="1">
                <a:solidFill>
                  <a:srgbClr val="17A488"/>
                </a:solidFill>
              </a:rPr>
              <a:t>first_df</a:t>
            </a:r>
            <a:r>
              <a:rPr lang="en-US" b="1">
                <a:solidFill>
                  <a:srgbClr val="17A488"/>
                </a:solidFill>
              </a:rPr>
              <a:t> &lt;- </a:t>
            </a:r>
            <a:r>
              <a:rPr lang="en-US" b="1" err="1">
                <a:solidFill>
                  <a:srgbClr val="17A488"/>
                </a:solidFill>
              </a:rPr>
              <a:t>first_df</a:t>
            </a:r>
            <a:r>
              <a:rPr lang="en-US" b="1">
                <a:solidFill>
                  <a:srgbClr val="17A488"/>
                </a:solidFill>
              </a:rPr>
              <a:t> %&gt;%</a:t>
            </a:r>
          </a:p>
          <a:p>
            <a:pPr marL="0" indent="0">
              <a:buNone/>
            </a:pPr>
            <a:r>
              <a:rPr lang="en-US" b="1">
                <a:solidFill>
                  <a:srgbClr val="17A488"/>
                </a:solidFill>
              </a:rPr>
              <a:t>  </a:t>
            </a:r>
            <a:r>
              <a:rPr lang="en-US" b="1" err="1">
                <a:solidFill>
                  <a:srgbClr val="17A488"/>
                </a:solidFill>
              </a:rPr>
              <a:t>add_column</a:t>
            </a:r>
            <a:r>
              <a:rPr lang="en-US" b="1">
                <a:solidFill>
                  <a:srgbClr val="17A488"/>
                </a:solidFill>
              </a:rPr>
              <a:t>(</a:t>
            </a:r>
            <a:r>
              <a:rPr lang="en-US" b="1" err="1">
                <a:solidFill>
                  <a:srgbClr val="17A488"/>
                </a:solidFill>
              </a:rPr>
              <a:t>gdp</a:t>
            </a:r>
            <a:r>
              <a:rPr lang="en-US" b="1">
                <a:solidFill>
                  <a:srgbClr val="17A488"/>
                </a:solidFill>
              </a:rPr>
              <a:t> = c(50300, 1090, 52100, 6110))</a:t>
            </a:r>
          </a:p>
          <a:p>
            <a:pPr marL="0" indent="0">
              <a:buNone/>
            </a:pPr>
            <a:endParaRPr lang="en-US" b="1">
              <a:solidFill>
                <a:srgbClr val="17A488"/>
              </a:solidFill>
            </a:endParaRPr>
          </a:p>
          <a:p>
            <a:pPr marL="0" indent="0">
              <a:buNone/>
            </a:pPr>
            <a:r>
              <a:rPr lang="en-US" b="1" err="1">
                <a:solidFill>
                  <a:srgbClr val="17A488"/>
                </a:solidFill>
              </a:rPr>
              <a:t>std_error</a:t>
            </a:r>
            <a:r>
              <a:rPr lang="en-US" b="1">
                <a:solidFill>
                  <a:srgbClr val="17A488"/>
                </a:solidFill>
              </a:rPr>
              <a:t>(</a:t>
            </a:r>
            <a:r>
              <a:rPr lang="en-US" b="1" err="1">
                <a:solidFill>
                  <a:srgbClr val="17A488"/>
                </a:solidFill>
              </a:rPr>
              <a:t>first_df$gdp</a:t>
            </a:r>
            <a:r>
              <a:rPr lang="en-US" b="1">
                <a:solidFill>
                  <a:srgbClr val="17A488"/>
                </a:solidFill>
              </a:rPr>
              <a:t>)</a:t>
            </a:r>
          </a:p>
          <a:p>
            <a:pPr marL="0" indent="0">
              <a:buNone/>
            </a:pPr>
            <a:endParaRPr lang="en-US" b="1">
              <a:solidFill>
                <a:srgbClr val="17A488"/>
              </a:solidFill>
            </a:endParaRPr>
          </a:p>
          <a:p>
            <a:pPr marL="0" indent="0">
              <a:buNone/>
            </a:pPr>
            <a:r>
              <a:rPr lang="en-US" b="1" err="1">
                <a:solidFill>
                  <a:srgbClr val="17A488"/>
                </a:solidFill>
              </a:rPr>
              <a:t>std_error</a:t>
            </a:r>
            <a:r>
              <a:rPr lang="en-US" b="1">
                <a:solidFill>
                  <a:srgbClr val="17A488"/>
                </a:solidFill>
              </a:rPr>
              <a:t>(</a:t>
            </a:r>
            <a:r>
              <a:rPr lang="en-US" b="1" err="1">
                <a:solidFill>
                  <a:srgbClr val="17A488"/>
                </a:solidFill>
              </a:rPr>
              <a:t>first_df$emissions</a:t>
            </a:r>
            <a:r>
              <a:rPr lang="en-US" b="1">
                <a:solidFill>
                  <a:srgbClr val="17A488"/>
                </a:solidFill>
              </a:rPr>
              <a:t>)</a:t>
            </a:r>
            <a:endParaRPr lang="en-CA" b="1">
              <a:solidFill>
                <a:srgbClr val="17A488"/>
              </a:solidFill>
            </a:endParaRPr>
          </a:p>
        </p:txBody>
      </p:sp>
    </p:spTree>
    <p:extLst>
      <p:ext uri="{BB962C8B-B14F-4D97-AF65-F5344CB8AC3E}">
        <p14:creationId xmlns:p14="http://schemas.microsoft.com/office/powerpoint/2010/main" val="28757399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84D8-BD7F-4C05-AE66-54AB3D98DC05}"/>
              </a:ext>
            </a:extLst>
          </p:cNvPr>
          <p:cNvSpPr>
            <a:spLocks noGrp="1"/>
          </p:cNvSpPr>
          <p:nvPr>
            <p:ph type="title"/>
          </p:nvPr>
        </p:nvSpPr>
        <p:spPr/>
        <p:txBody>
          <a:bodyPr/>
          <a:lstStyle/>
          <a:p>
            <a:r>
              <a:rPr lang="en-CA"/>
              <a:t>Best practices	</a:t>
            </a:r>
          </a:p>
        </p:txBody>
      </p:sp>
      <p:sp>
        <p:nvSpPr>
          <p:cNvPr id="3" name="Content Placeholder 2">
            <a:extLst>
              <a:ext uri="{FF2B5EF4-FFF2-40B4-BE49-F238E27FC236}">
                <a16:creationId xmlns:a16="http://schemas.microsoft.com/office/drawing/2014/main" id="{59E4082B-9ABC-4742-A6D9-828ABE51FF14}"/>
              </a:ext>
            </a:extLst>
          </p:cNvPr>
          <p:cNvSpPr>
            <a:spLocks noGrp="1"/>
          </p:cNvSpPr>
          <p:nvPr>
            <p:ph idx="1"/>
          </p:nvPr>
        </p:nvSpPr>
        <p:spPr/>
        <p:txBody>
          <a:bodyPr/>
          <a:lstStyle/>
          <a:p>
            <a:r>
              <a:rPr lang="en-CA"/>
              <a:t>It is recommended to write your functions at the top of your script.</a:t>
            </a:r>
          </a:p>
          <a:p>
            <a:endParaRPr lang="en-CA"/>
          </a:p>
          <a:p>
            <a:r>
              <a:rPr lang="en-CA"/>
              <a:t>If you write a bunch of related functions, save these functions in a separate script.</a:t>
            </a:r>
          </a:p>
          <a:p>
            <a:endParaRPr lang="en-CA"/>
          </a:p>
          <a:p>
            <a:r>
              <a:rPr lang="en-CA"/>
              <a:t>You can call these functions into your current script using the </a:t>
            </a:r>
            <a:r>
              <a:rPr lang="en-CA" b="1"/>
              <a:t>source()</a:t>
            </a:r>
            <a:r>
              <a:rPr lang="en-CA"/>
              <a:t> function. </a:t>
            </a:r>
          </a:p>
        </p:txBody>
      </p:sp>
    </p:spTree>
    <p:extLst>
      <p:ext uri="{BB962C8B-B14F-4D97-AF65-F5344CB8AC3E}">
        <p14:creationId xmlns:p14="http://schemas.microsoft.com/office/powerpoint/2010/main" val="37526815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D898-BECC-4932-A40D-405357D08184}"/>
              </a:ext>
            </a:extLst>
          </p:cNvPr>
          <p:cNvSpPr>
            <a:spLocks noGrp="1"/>
          </p:cNvSpPr>
          <p:nvPr>
            <p:ph type="title"/>
          </p:nvPr>
        </p:nvSpPr>
        <p:spPr/>
        <p:txBody>
          <a:bodyPr/>
          <a:lstStyle/>
          <a:p>
            <a:r>
              <a:rPr lang="en-CA"/>
              <a:t>Importing a function </a:t>
            </a:r>
          </a:p>
        </p:txBody>
      </p:sp>
      <p:sp>
        <p:nvSpPr>
          <p:cNvPr id="3" name="Content Placeholder 2">
            <a:extLst>
              <a:ext uri="{FF2B5EF4-FFF2-40B4-BE49-F238E27FC236}">
                <a16:creationId xmlns:a16="http://schemas.microsoft.com/office/drawing/2014/main" id="{9AC6AB20-0B01-4E55-9375-64A8BD4E6C47}"/>
              </a:ext>
            </a:extLst>
          </p:cNvPr>
          <p:cNvSpPr>
            <a:spLocks noGrp="1"/>
          </p:cNvSpPr>
          <p:nvPr>
            <p:ph idx="1"/>
          </p:nvPr>
        </p:nvSpPr>
        <p:spPr/>
        <p:txBody>
          <a:bodyPr/>
          <a:lstStyle/>
          <a:p>
            <a:pPr marL="0" indent="0">
              <a:buNone/>
            </a:pPr>
            <a:endParaRPr lang="en-CA" b="1">
              <a:solidFill>
                <a:srgbClr val="17A488"/>
              </a:solidFill>
            </a:endParaRPr>
          </a:p>
          <a:p>
            <a:pPr marL="0" indent="0">
              <a:buNone/>
            </a:pPr>
            <a:r>
              <a:rPr lang="en-CA" b="1">
                <a:solidFill>
                  <a:srgbClr val="17A488"/>
                </a:solidFill>
              </a:rPr>
              <a:t>source(here(“code”, “</a:t>
            </a:r>
            <a:r>
              <a:rPr lang="en-CA" b="1" err="1">
                <a:solidFill>
                  <a:srgbClr val="17A488"/>
                </a:solidFill>
              </a:rPr>
              <a:t>price_function.R</a:t>
            </a:r>
            <a:r>
              <a:rPr lang="en-CA" b="1">
                <a:solidFill>
                  <a:srgbClr val="17A488"/>
                </a:solidFill>
              </a:rPr>
              <a:t>”)) </a:t>
            </a:r>
          </a:p>
          <a:p>
            <a:pPr marL="0" indent="0">
              <a:buNone/>
            </a:pPr>
            <a:endParaRPr lang="en-CA" b="1">
              <a:solidFill>
                <a:srgbClr val="17A488"/>
              </a:solidFill>
            </a:endParaRPr>
          </a:p>
          <a:p>
            <a:r>
              <a:rPr lang="en-CA"/>
              <a:t>You will now see a </a:t>
            </a:r>
            <a:r>
              <a:rPr lang="en-CA" b="1" err="1"/>
              <a:t>get_delta</a:t>
            </a:r>
            <a:r>
              <a:rPr lang="en-CA" b="1"/>
              <a:t>() </a:t>
            </a:r>
            <a:r>
              <a:rPr lang="en-CA"/>
              <a:t>function in your Environment </a:t>
            </a:r>
          </a:p>
          <a:p>
            <a:pPr marL="0" indent="0">
              <a:buNone/>
            </a:pPr>
            <a:endParaRPr lang="en-CA" b="1">
              <a:solidFill>
                <a:srgbClr val="17A488"/>
              </a:solidFill>
            </a:endParaRPr>
          </a:p>
        </p:txBody>
      </p:sp>
    </p:spTree>
    <p:extLst>
      <p:ext uri="{BB962C8B-B14F-4D97-AF65-F5344CB8AC3E}">
        <p14:creationId xmlns:p14="http://schemas.microsoft.com/office/powerpoint/2010/main" val="5062490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0DD9D-FEAE-44A8-B77E-08F65A2D7662}"/>
              </a:ext>
            </a:extLst>
          </p:cNvPr>
          <p:cNvSpPr>
            <a:spLocks noGrp="1"/>
          </p:cNvSpPr>
          <p:nvPr>
            <p:ph type="title"/>
          </p:nvPr>
        </p:nvSpPr>
        <p:spPr/>
        <p:txBody>
          <a:bodyPr/>
          <a:lstStyle/>
          <a:p>
            <a:r>
              <a:rPr lang="en-CA"/>
              <a:t>What we just did</a:t>
            </a:r>
          </a:p>
        </p:txBody>
      </p:sp>
      <p:sp>
        <p:nvSpPr>
          <p:cNvPr id="3" name="Content Placeholder 2">
            <a:extLst>
              <a:ext uri="{FF2B5EF4-FFF2-40B4-BE49-F238E27FC236}">
                <a16:creationId xmlns:a16="http://schemas.microsoft.com/office/drawing/2014/main" id="{F65F5EE6-9721-46B6-B6DA-AA471CB12976}"/>
              </a:ext>
            </a:extLst>
          </p:cNvPr>
          <p:cNvSpPr>
            <a:spLocks noGrp="1"/>
          </p:cNvSpPr>
          <p:nvPr>
            <p:ph idx="1"/>
          </p:nvPr>
        </p:nvSpPr>
        <p:spPr/>
        <p:txBody>
          <a:bodyPr/>
          <a:lstStyle/>
          <a:p>
            <a:r>
              <a:rPr lang="en-CA"/>
              <a:t>Create, name, and assign values to objects </a:t>
            </a:r>
          </a:p>
          <a:p>
            <a:r>
              <a:rPr lang="en-CA"/>
              <a:t>Use comments to inform script</a:t>
            </a:r>
          </a:p>
          <a:p>
            <a:r>
              <a:rPr lang="en-CA"/>
              <a:t>Inspect, manipulate, and subset vectors, lists, and data frames</a:t>
            </a:r>
          </a:p>
          <a:p>
            <a:r>
              <a:rPr lang="en-CA"/>
              <a:t>Call functions and use arguments to change default options</a:t>
            </a:r>
          </a:p>
          <a:p>
            <a:r>
              <a:rPr lang="en-CA"/>
              <a:t>Deal with missing values in objects</a:t>
            </a:r>
          </a:p>
          <a:p>
            <a:r>
              <a:rPr lang="en-CA"/>
              <a:t>Write your own function</a:t>
            </a:r>
          </a:p>
          <a:p>
            <a:r>
              <a:rPr lang="en-CA"/>
              <a:t>Import your own function</a:t>
            </a:r>
          </a:p>
        </p:txBody>
      </p:sp>
    </p:spTree>
    <p:extLst>
      <p:ext uri="{BB962C8B-B14F-4D97-AF65-F5344CB8AC3E}">
        <p14:creationId xmlns:p14="http://schemas.microsoft.com/office/powerpoint/2010/main" val="1267821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AC3E-0421-43A0-A5A5-A3EEB0EABCBC}"/>
              </a:ext>
            </a:extLst>
          </p:cNvPr>
          <p:cNvSpPr>
            <a:spLocks noGrp="1"/>
          </p:cNvSpPr>
          <p:nvPr>
            <p:ph type="title"/>
          </p:nvPr>
        </p:nvSpPr>
        <p:spPr/>
        <p:txBody>
          <a:bodyPr/>
          <a:lstStyle/>
          <a:p>
            <a:r>
              <a:rPr lang="en-CA"/>
              <a:t>Day 2</a:t>
            </a:r>
          </a:p>
        </p:txBody>
      </p:sp>
      <p:sp>
        <p:nvSpPr>
          <p:cNvPr id="3" name="Content Placeholder 2">
            <a:extLst>
              <a:ext uri="{FF2B5EF4-FFF2-40B4-BE49-F238E27FC236}">
                <a16:creationId xmlns:a16="http://schemas.microsoft.com/office/drawing/2014/main" id="{1A8CC4D2-BB0A-4328-A0BF-E53607A91202}"/>
              </a:ext>
            </a:extLst>
          </p:cNvPr>
          <p:cNvSpPr>
            <a:spLocks noGrp="1"/>
          </p:cNvSpPr>
          <p:nvPr>
            <p:ph idx="1"/>
          </p:nvPr>
        </p:nvSpPr>
        <p:spPr/>
        <p:txBody>
          <a:bodyPr/>
          <a:lstStyle/>
          <a:p>
            <a:endParaRPr lang="en-CA"/>
          </a:p>
          <a:p>
            <a:pPr marL="457200" lvl="1" indent="0">
              <a:buNone/>
            </a:pPr>
            <a:endParaRPr lang="en-CA"/>
          </a:p>
          <a:p>
            <a:pPr marL="457200" lvl="1" indent="0">
              <a:buNone/>
            </a:pPr>
            <a:endParaRPr lang="en-CA"/>
          </a:p>
        </p:txBody>
      </p:sp>
    </p:spTree>
    <p:extLst>
      <p:ext uri="{BB962C8B-B14F-4D97-AF65-F5344CB8AC3E}">
        <p14:creationId xmlns:p14="http://schemas.microsoft.com/office/powerpoint/2010/main" val="3496802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7AC3E-0421-43A0-A5A5-A3EEB0EABCBC}"/>
              </a:ext>
            </a:extLst>
          </p:cNvPr>
          <p:cNvSpPr>
            <a:spLocks noGrp="1"/>
          </p:cNvSpPr>
          <p:nvPr>
            <p:ph type="title"/>
          </p:nvPr>
        </p:nvSpPr>
        <p:spPr/>
        <p:txBody>
          <a:bodyPr/>
          <a:lstStyle/>
          <a:p>
            <a:r>
              <a:rPr lang="en-CA"/>
              <a:t>Functions</a:t>
            </a:r>
          </a:p>
        </p:txBody>
      </p:sp>
      <p:sp>
        <p:nvSpPr>
          <p:cNvPr id="3" name="Content Placeholder 2">
            <a:extLst>
              <a:ext uri="{FF2B5EF4-FFF2-40B4-BE49-F238E27FC236}">
                <a16:creationId xmlns:a16="http://schemas.microsoft.com/office/drawing/2014/main" id="{1A8CC4D2-BB0A-4328-A0BF-E53607A91202}"/>
              </a:ext>
            </a:extLst>
          </p:cNvPr>
          <p:cNvSpPr>
            <a:spLocks noGrp="1"/>
          </p:cNvSpPr>
          <p:nvPr>
            <p:ph idx="1"/>
          </p:nvPr>
        </p:nvSpPr>
        <p:spPr/>
        <p:txBody>
          <a:bodyPr/>
          <a:lstStyle/>
          <a:p>
            <a:r>
              <a:rPr lang="en-CA"/>
              <a:t>Why do we use functions?</a:t>
            </a:r>
          </a:p>
          <a:p>
            <a:pPr lvl="1"/>
            <a:r>
              <a:rPr lang="en-CA"/>
              <a:t>Reduce likelihood of errors!</a:t>
            </a:r>
          </a:p>
          <a:p>
            <a:pPr marL="457200" lvl="1" indent="0">
              <a:buNone/>
            </a:pPr>
            <a:endParaRPr lang="en-CA"/>
          </a:p>
          <a:p>
            <a:pPr marL="457200" lvl="1" indent="0">
              <a:buNone/>
            </a:pPr>
            <a:endParaRPr lang="en-CA"/>
          </a:p>
        </p:txBody>
      </p:sp>
    </p:spTree>
    <p:extLst>
      <p:ext uri="{BB962C8B-B14F-4D97-AF65-F5344CB8AC3E}">
        <p14:creationId xmlns:p14="http://schemas.microsoft.com/office/powerpoint/2010/main" val="15475357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83E95-FABA-4077-B93F-AE94C8417D8B}"/>
              </a:ext>
            </a:extLst>
          </p:cNvPr>
          <p:cNvSpPr>
            <a:spLocks noGrp="1"/>
          </p:cNvSpPr>
          <p:nvPr>
            <p:ph type="title"/>
          </p:nvPr>
        </p:nvSpPr>
        <p:spPr/>
        <p:txBody>
          <a:bodyPr/>
          <a:lstStyle/>
          <a:p>
            <a:r>
              <a:rPr lang="en-CA"/>
              <a:t>Standard Errors</a:t>
            </a:r>
          </a:p>
        </p:txBody>
      </p:sp>
      <p:sp>
        <p:nvSpPr>
          <p:cNvPr id="3" name="Content Placeholder 2">
            <a:extLst>
              <a:ext uri="{FF2B5EF4-FFF2-40B4-BE49-F238E27FC236}">
                <a16:creationId xmlns:a16="http://schemas.microsoft.com/office/drawing/2014/main" id="{23F417A8-B7A6-429A-8633-AE37F2A1C12A}"/>
              </a:ext>
            </a:extLst>
          </p:cNvPr>
          <p:cNvSpPr>
            <a:spLocks noGrp="1"/>
          </p:cNvSpPr>
          <p:nvPr>
            <p:ph idx="1"/>
          </p:nvPr>
        </p:nvSpPr>
        <p:spPr/>
        <p:txBody>
          <a:bodyPr/>
          <a:lstStyle/>
          <a:p>
            <a:pPr marL="0" indent="0">
              <a:buNone/>
            </a:pPr>
            <a:r>
              <a:rPr lang="en-CA" b="1" err="1">
                <a:solidFill>
                  <a:srgbClr val="17A488"/>
                </a:solidFill>
              </a:rPr>
              <a:t>first_df</a:t>
            </a:r>
            <a:r>
              <a:rPr lang="en-CA" b="1">
                <a:solidFill>
                  <a:srgbClr val="17A488"/>
                </a:solidFill>
              </a:rPr>
              <a:t> &lt;- </a:t>
            </a:r>
            <a:r>
              <a:rPr lang="en-CA" b="1" err="1">
                <a:solidFill>
                  <a:srgbClr val="17A488"/>
                </a:solidFill>
              </a:rPr>
              <a:t>data.frame</a:t>
            </a:r>
            <a:r>
              <a:rPr lang="en-CA" b="1">
                <a:solidFill>
                  <a:srgbClr val="17A488"/>
                </a:solidFill>
              </a:rPr>
              <a:t>(countries = c(“Canada”, “Kenya”, “United States”, “Peru”), emissions = c(53700, 14300, 5250000, NA), </a:t>
            </a:r>
            <a:r>
              <a:rPr lang="pl-PL" b="1">
                <a:solidFill>
                  <a:srgbClr val="17A488"/>
                </a:solidFill>
              </a:rPr>
              <a:t>gdp = c(250, 100, 350, 120)</a:t>
            </a:r>
            <a:r>
              <a:rPr lang="en-CA" b="1">
                <a:solidFill>
                  <a:srgbClr val="17A488"/>
                </a:solidFill>
              </a:rPr>
              <a:t>) </a:t>
            </a:r>
            <a:endParaRPr lang="en-CA" sz="2000" b="1">
              <a:solidFill>
                <a:srgbClr val="17A488"/>
              </a:solidFill>
            </a:endParaRPr>
          </a:p>
          <a:p>
            <a:pPr marL="0" indent="0">
              <a:buNone/>
            </a:pPr>
            <a:r>
              <a:rPr lang="en-CA" b="1" err="1">
                <a:solidFill>
                  <a:srgbClr val="17A488"/>
                </a:solidFill>
              </a:rPr>
              <a:t>first_df</a:t>
            </a:r>
            <a:endParaRPr lang="en-CA" b="1">
              <a:solidFill>
                <a:srgbClr val="17A488"/>
              </a:solidFill>
            </a:endParaRPr>
          </a:p>
          <a:p>
            <a:pPr marL="0" indent="0">
              <a:buNone/>
            </a:pPr>
            <a:endParaRPr lang="en-US" sz="1000" b="1">
              <a:solidFill>
                <a:srgbClr val="17A488"/>
              </a:solidFill>
            </a:endParaRPr>
          </a:p>
          <a:p>
            <a:r>
              <a:rPr lang="en-US"/>
              <a:t>Using yesterday’s formula, calculate SE of (1) emissions, and (2) gdp</a:t>
            </a:r>
          </a:p>
          <a:p>
            <a:pPr marL="0" indent="0">
              <a:buNone/>
            </a:pPr>
            <a:r>
              <a:rPr lang="en-US" b="1">
                <a:solidFill>
                  <a:srgbClr val="17A488"/>
                </a:solidFill>
              </a:rPr>
              <a:t>sqrt(var(first_df$emissions, na.rm = T) / length(first_df$emissions))</a:t>
            </a:r>
          </a:p>
          <a:p>
            <a:pPr marL="0" indent="0">
              <a:buNone/>
            </a:pPr>
            <a:r>
              <a:rPr lang="en-US" b="1">
                <a:solidFill>
                  <a:srgbClr val="17A488"/>
                </a:solidFill>
              </a:rPr>
              <a:t>sqrt(var(first_df$gdp, na.rm = T) / length(first_df$gdp))</a:t>
            </a:r>
          </a:p>
          <a:p>
            <a:pPr marL="0" indent="0">
              <a:buNone/>
            </a:pPr>
            <a:endParaRPr lang="en-CA" b="1"/>
          </a:p>
        </p:txBody>
      </p:sp>
    </p:spTree>
    <p:extLst>
      <p:ext uri="{BB962C8B-B14F-4D97-AF65-F5344CB8AC3E}">
        <p14:creationId xmlns:p14="http://schemas.microsoft.com/office/powerpoint/2010/main" val="3722491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7C293-16A4-4ECF-A885-BADAE62FBAA8}"/>
              </a:ext>
            </a:extLst>
          </p:cNvPr>
          <p:cNvSpPr>
            <a:spLocks noGrp="1"/>
          </p:cNvSpPr>
          <p:nvPr>
            <p:ph type="title"/>
          </p:nvPr>
        </p:nvSpPr>
        <p:spPr/>
        <p:txBody>
          <a:bodyPr>
            <a:normAutofit/>
          </a:bodyPr>
          <a:lstStyle/>
          <a:p>
            <a:r>
              <a:rPr lang="en-CA" sz="3000"/>
              <a:t>When you want to ask me or any MFRE professor or staff any programming issue…</a:t>
            </a:r>
          </a:p>
        </p:txBody>
      </p:sp>
      <p:sp>
        <p:nvSpPr>
          <p:cNvPr id="3" name="Content Placeholder 2">
            <a:extLst>
              <a:ext uri="{FF2B5EF4-FFF2-40B4-BE49-F238E27FC236}">
                <a16:creationId xmlns:a16="http://schemas.microsoft.com/office/drawing/2014/main" id="{1F1B6C64-18C8-4681-8ADC-62CDD88D9297}"/>
              </a:ext>
            </a:extLst>
          </p:cNvPr>
          <p:cNvSpPr>
            <a:spLocks noGrp="1"/>
          </p:cNvSpPr>
          <p:nvPr>
            <p:ph idx="1"/>
          </p:nvPr>
        </p:nvSpPr>
        <p:spPr/>
        <p:txBody>
          <a:bodyPr/>
          <a:lstStyle/>
          <a:p>
            <a:r>
              <a:rPr lang="en-CA"/>
              <a:t>Use your UBC email. Use a meaningful email subject.</a:t>
            </a:r>
          </a:p>
          <a:p>
            <a:pPr marL="0" indent="0">
              <a:buNone/>
            </a:pPr>
            <a:endParaRPr lang="en-CA" sz="200"/>
          </a:p>
          <a:p>
            <a:r>
              <a:rPr lang="en-CA"/>
              <a:t>Greet. Politely. </a:t>
            </a:r>
          </a:p>
          <a:p>
            <a:pPr lvl="1"/>
            <a:r>
              <a:rPr lang="en-US" sz="2800"/>
              <a:t>Launching straight into the message is bad, but “Hi!” is poor form and “Hey Prof!” is an unmitigated disaster. “Dear” and “Hi” are fine, so long as you follow both by a name or title: “Hi Professor” or “Hi Dr. ___” or “Hi ____”.</a:t>
            </a:r>
          </a:p>
          <a:p>
            <a:r>
              <a:rPr lang="en-US"/>
              <a:t>Check your spelling, grammar, and punctuation – reputation effects </a:t>
            </a:r>
          </a:p>
        </p:txBody>
      </p:sp>
      <p:sp>
        <p:nvSpPr>
          <p:cNvPr id="4" name="Rectangle 3">
            <a:extLst>
              <a:ext uri="{FF2B5EF4-FFF2-40B4-BE49-F238E27FC236}">
                <a16:creationId xmlns:a16="http://schemas.microsoft.com/office/drawing/2014/main" id="{1A9487D6-AB08-4286-BEC9-9CBDA34694AC}"/>
              </a:ext>
            </a:extLst>
          </p:cNvPr>
          <p:cNvSpPr/>
          <p:nvPr/>
        </p:nvSpPr>
        <p:spPr>
          <a:xfrm>
            <a:off x="2745508" y="6588869"/>
            <a:ext cx="8257309" cy="246221"/>
          </a:xfrm>
          <a:prstGeom prst="rect">
            <a:avLst/>
          </a:prstGeom>
        </p:spPr>
        <p:txBody>
          <a:bodyPr wrap="square">
            <a:spAutoFit/>
          </a:bodyPr>
          <a:lstStyle/>
          <a:p>
            <a:r>
              <a:rPr lang="en-CA" sz="1000">
                <a:hlinkClick r:id="rId3"/>
              </a:rPr>
              <a:t>https://chrisblattman.com/2010/11/08/students-how-to-email-to-your-professor-employer-and-professional-peers/</a:t>
            </a:r>
            <a:endParaRPr lang="en-CA" sz="1000"/>
          </a:p>
        </p:txBody>
      </p:sp>
    </p:spTree>
    <p:extLst>
      <p:ext uri="{BB962C8B-B14F-4D97-AF65-F5344CB8AC3E}">
        <p14:creationId xmlns:p14="http://schemas.microsoft.com/office/powerpoint/2010/main" val="6966622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14DAA-3DF4-4E26-963A-B5A28ECB520A}"/>
              </a:ext>
            </a:extLst>
          </p:cNvPr>
          <p:cNvSpPr>
            <a:spLocks noGrp="1"/>
          </p:cNvSpPr>
          <p:nvPr>
            <p:ph type="title"/>
          </p:nvPr>
        </p:nvSpPr>
        <p:spPr/>
        <p:txBody>
          <a:bodyPr>
            <a:normAutofit fontScale="90000"/>
          </a:bodyPr>
          <a:lstStyle/>
          <a:p>
            <a:r>
              <a:rPr lang="en-CA"/>
              <a:t>Q: Ignoring NA in SE calculation</a:t>
            </a:r>
          </a:p>
        </p:txBody>
      </p:sp>
      <p:sp>
        <p:nvSpPr>
          <p:cNvPr id="3" name="Content Placeholder 2">
            <a:extLst>
              <a:ext uri="{FF2B5EF4-FFF2-40B4-BE49-F238E27FC236}">
                <a16:creationId xmlns:a16="http://schemas.microsoft.com/office/drawing/2014/main" id="{D8D65122-34D4-45FF-A7A6-A038727A635F}"/>
              </a:ext>
            </a:extLst>
          </p:cNvPr>
          <p:cNvSpPr>
            <a:spLocks noGrp="1"/>
          </p:cNvSpPr>
          <p:nvPr>
            <p:ph idx="1"/>
          </p:nvPr>
        </p:nvSpPr>
        <p:spPr/>
        <p:txBody>
          <a:bodyPr/>
          <a:lstStyle/>
          <a:p>
            <a:r>
              <a:rPr lang="en-CA"/>
              <a:t>Oliver’s suggestion</a:t>
            </a:r>
          </a:p>
          <a:p>
            <a:r>
              <a:rPr lang="en-CA"/>
              <a:t>Denominator = length – number of NA </a:t>
            </a:r>
          </a:p>
          <a:p>
            <a:r>
              <a:rPr lang="en-CA"/>
              <a:t>length(</a:t>
            </a:r>
            <a:r>
              <a:rPr lang="en-CA" err="1"/>
              <a:t>first_df$emissions</a:t>
            </a:r>
            <a:r>
              <a:rPr lang="en-CA"/>
              <a:t>) – sum(is.na(</a:t>
            </a:r>
            <a:r>
              <a:rPr lang="en-CA" err="1"/>
              <a:t>first_df$emissions</a:t>
            </a:r>
            <a:r>
              <a:rPr lang="en-CA"/>
              <a:t>) </a:t>
            </a:r>
          </a:p>
          <a:p>
            <a:r>
              <a:rPr lang="en-CA"/>
              <a:t>I misplaced my parentheses yesterday </a:t>
            </a:r>
          </a:p>
          <a:p>
            <a:endParaRPr lang="en-CA"/>
          </a:p>
          <a:p>
            <a:pPr marL="0" indent="0">
              <a:buNone/>
            </a:pPr>
            <a:r>
              <a:rPr lang="en-CA">
                <a:solidFill>
                  <a:schemeClr val="tx1"/>
                </a:solidFill>
              </a:rPr>
              <a:t>sqrt</a:t>
            </a:r>
            <a:r>
              <a:rPr lang="en-CA">
                <a:solidFill>
                  <a:srgbClr val="FF0000"/>
                </a:solidFill>
              </a:rPr>
              <a:t>(</a:t>
            </a:r>
            <a:r>
              <a:rPr lang="en-CA">
                <a:solidFill>
                  <a:schemeClr val="tx1"/>
                </a:solidFill>
              </a:rPr>
              <a:t>var(</a:t>
            </a:r>
            <a:r>
              <a:rPr lang="en-CA" err="1">
                <a:solidFill>
                  <a:schemeClr val="tx1"/>
                </a:solidFill>
              </a:rPr>
              <a:t>first_df$emissions</a:t>
            </a:r>
            <a:r>
              <a:rPr lang="en-CA">
                <a:solidFill>
                  <a:schemeClr val="tx1"/>
                </a:solidFill>
              </a:rPr>
              <a:t>, na.rm = T) / </a:t>
            </a:r>
            <a:r>
              <a:rPr lang="en-CA">
                <a:solidFill>
                  <a:srgbClr val="17A488"/>
                </a:solidFill>
              </a:rPr>
              <a:t>(length(</a:t>
            </a:r>
            <a:r>
              <a:rPr lang="en-CA" err="1">
                <a:solidFill>
                  <a:srgbClr val="17A488"/>
                </a:solidFill>
              </a:rPr>
              <a:t>first_df$emissions</a:t>
            </a:r>
            <a:r>
              <a:rPr lang="en-CA">
                <a:solidFill>
                  <a:srgbClr val="17A488"/>
                </a:solidFill>
              </a:rPr>
              <a:t>) - sum(is.na(</a:t>
            </a:r>
            <a:r>
              <a:rPr lang="en-CA" err="1">
                <a:solidFill>
                  <a:srgbClr val="17A488"/>
                </a:solidFill>
              </a:rPr>
              <a:t>first_df$emissions</a:t>
            </a:r>
            <a:r>
              <a:rPr lang="en-CA">
                <a:solidFill>
                  <a:srgbClr val="17A488"/>
                </a:solidFill>
              </a:rPr>
              <a:t>)))</a:t>
            </a:r>
            <a:r>
              <a:rPr lang="en-CA">
                <a:solidFill>
                  <a:srgbClr val="FF0000"/>
                </a:solidFill>
              </a:rPr>
              <a:t>)</a:t>
            </a:r>
          </a:p>
        </p:txBody>
      </p:sp>
    </p:spTree>
    <p:extLst>
      <p:ext uri="{BB962C8B-B14F-4D97-AF65-F5344CB8AC3E}">
        <p14:creationId xmlns:p14="http://schemas.microsoft.com/office/powerpoint/2010/main" val="1617901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1D2DC-F0CB-415B-9398-2C3D8F7243BF}"/>
              </a:ext>
            </a:extLst>
          </p:cNvPr>
          <p:cNvSpPr>
            <a:spLocks noGrp="1"/>
          </p:cNvSpPr>
          <p:nvPr>
            <p:ph type="title"/>
          </p:nvPr>
        </p:nvSpPr>
        <p:spPr/>
        <p:txBody>
          <a:bodyPr>
            <a:normAutofit fontScale="90000"/>
          </a:bodyPr>
          <a:lstStyle/>
          <a:p>
            <a:r>
              <a:rPr lang="en-CA"/>
              <a:t>Q: Ignoring NA in SE calculation</a:t>
            </a:r>
          </a:p>
        </p:txBody>
      </p:sp>
      <p:sp>
        <p:nvSpPr>
          <p:cNvPr id="3" name="Content Placeholder 2">
            <a:extLst>
              <a:ext uri="{FF2B5EF4-FFF2-40B4-BE49-F238E27FC236}">
                <a16:creationId xmlns:a16="http://schemas.microsoft.com/office/drawing/2014/main" id="{5458A12F-3377-4EFD-B439-346C954F086B}"/>
              </a:ext>
            </a:extLst>
          </p:cNvPr>
          <p:cNvSpPr>
            <a:spLocks noGrp="1"/>
          </p:cNvSpPr>
          <p:nvPr>
            <p:ph idx="1"/>
          </p:nvPr>
        </p:nvSpPr>
        <p:spPr/>
        <p:txBody>
          <a:bodyPr/>
          <a:lstStyle/>
          <a:p>
            <a:r>
              <a:rPr lang="en-CA"/>
              <a:t>Ana’s suggestion</a:t>
            </a:r>
          </a:p>
          <a:p>
            <a:r>
              <a:rPr lang="en-CA"/>
              <a:t>use the </a:t>
            </a:r>
            <a:r>
              <a:rPr lang="en-CA" b="1"/>
              <a:t>na.omit() </a:t>
            </a:r>
            <a:r>
              <a:rPr lang="en-CA"/>
              <a:t>function</a:t>
            </a:r>
          </a:p>
          <a:p>
            <a:endParaRPr lang="en-CA"/>
          </a:p>
          <a:p>
            <a:pPr marL="0" indent="0">
              <a:buNone/>
            </a:pPr>
            <a:r>
              <a:rPr lang="en-CA" b="1">
                <a:solidFill>
                  <a:srgbClr val="17A488"/>
                </a:solidFill>
              </a:rPr>
              <a:t>sqrt(var(first_df$emissions, na.rm = T) / length(na.omit(first_df$emissions)))</a:t>
            </a:r>
          </a:p>
          <a:p>
            <a:pPr marL="0" indent="0">
              <a:buNone/>
            </a:pPr>
            <a:endParaRPr lang="en-CA"/>
          </a:p>
        </p:txBody>
      </p:sp>
    </p:spTree>
    <p:extLst>
      <p:ext uri="{BB962C8B-B14F-4D97-AF65-F5344CB8AC3E}">
        <p14:creationId xmlns:p14="http://schemas.microsoft.com/office/powerpoint/2010/main" val="27725392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1988A-C559-40F1-9A32-EC88A76D30A6}"/>
              </a:ext>
            </a:extLst>
          </p:cNvPr>
          <p:cNvSpPr>
            <a:spLocks noGrp="1"/>
          </p:cNvSpPr>
          <p:nvPr>
            <p:ph type="title"/>
          </p:nvPr>
        </p:nvSpPr>
        <p:spPr/>
        <p:txBody>
          <a:bodyPr/>
          <a:lstStyle/>
          <a:p>
            <a:r>
              <a:rPr lang="en-CA"/>
              <a:t>Functions</a:t>
            </a:r>
          </a:p>
        </p:txBody>
      </p:sp>
      <p:sp>
        <p:nvSpPr>
          <p:cNvPr id="3" name="Content Placeholder 2">
            <a:extLst>
              <a:ext uri="{FF2B5EF4-FFF2-40B4-BE49-F238E27FC236}">
                <a16:creationId xmlns:a16="http://schemas.microsoft.com/office/drawing/2014/main" id="{DC6EAF2E-2A07-4D00-B3B3-2E5FD73A99F0}"/>
              </a:ext>
            </a:extLst>
          </p:cNvPr>
          <p:cNvSpPr>
            <a:spLocks noGrp="1"/>
          </p:cNvSpPr>
          <p:nvPr>
            <p:ph idx="1"/>
          </p:nvPr>
        </p:nvSpPr>
        <p:spPr/>
        <p:txBody>
          <a:bodyPr/>
          <a:lstStyle/>
          <a:p>
            <a:r>
              <a:rPr lang="en-CA"/>
              <a:t>Instead of repeating the code twice and just changing the variable name (e.g. emissions and gdp), we create a function</a:t>
            </a:r>
          </a:p>
          <a:p>
            <a:pPr marL="0" indent="0">
              <a:buNone/>
            </a:pPr>
            <a:endParaRPr lang="en-CA">
              <a:solidFill>
                <a:srgbClr val="17A488"/>
              </a:solidFill>
            </a:endParaRPr>
          </a:p>
          <a:p>
            <a:pPr marL="0" indent="0">
              <a:buNone/>
            </a:pPr>
            <a:r>
              <a:rPr lang="en-CA">
                <a:solidFill>
                  <a:srgbClr val="17A488"/>
                </a:solidFill>
              </a:rPr>
              <a:t>sqrt(var(first_df$emissions, na.rm = T) / length(na.omit(first_df$emissions)))</a:t>
            </a:r>
          </a:p>
          <a:p>
            <a:pPr marL="0" indent="0">
              <a:buNone/>
            </a:pPr>
            <a:endParaRPr lang="en-CA" b="1">
              <a:solidFill>
                <a:srgbClr val="17A488"/>
              </a:solidFill>
            </a:endParaRPr>
          </a:p>
          <a:p>
            <a:pPr marL="0" indent="0">
              <a:buNone/>
            </a:pPr>
            <a:r>
              <a:rPr lang="en-CA" b="1">
                <a:solidFill>
                  <a:srgbClr val="17A488"/>
                </a:solidFill>
              </a:rPr>
              <a:t>std_error &lt;- function(x){</a:t>
            </a:r>
          </a:p>
          <a:p>
            <a:pPr marL="0" indent="0">
              <a:buNone/>
            </a:pPr>
            <a:r>
              <a:rPr lang="en-CA" b="1">
                <a:solidFill>
                  <a:srgbClr val="17A488"/>
                </a:solidFill>
              </a:rPr>
              <a:t>	sqrt(var(x, na.rm = T) / length(na.omit(x)))</a:t>
            </a:r>
          </a:p>
          <a:p>
            <a:pPr marL="0" indent="0">
              <a:buNone/>
            </a:pPr>
            <a:r>
              <a:rPr lang="en-CA" b="1">
                <a:solidFill>
                  <a:srgbClr val="17A488"/>
                </a:solidFill>
              </a:rPr>
              <a:t>	}</a:t>
            </a:r>
          </a:p>
          <a:p>
            <a:pPr marL="0" indent="0">
              <a:buNone/>
            </a:pPr>
            <a:endParaRPr lang="en-CA"/>
          </a:p>
        </p:txBody>
      </p:sp>
    </p:spTree>
    <p:extLst>
      <p:ext uri="{BB962C8B-B14F-4D97-AF65-F5344CB8AC3E}">
        <p14:creationId xmlns:p14="http://schemas.microsoft.com/office/powerpoint/2010/main" val="14441951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EF4C-495A-42AA-9AA0-29FF71333B07}"/>
              </a:ext>
            </a:extLst>
          </p:cNvPr>
          <p:cNvSpPr>
            <a:spLocks noGrp="1"/>
          </p:cNvSpPr>
          <p:nvPr>
            <p:ph type="title"/>
          </p:nvPr>
        </p:nvSpPr>
        <p:spPr/>
        <p:txBody>
          <a:bodyPr/>
          <a:lstStyle/>
          <a:p>
            <a:r>
              <a:rPr lang="en-CA"/>
              <a:t>Without Using Functions</a:t>
            </a:r>
          </a:p>
        </p:txBody>
      </p:sp>
      <p:sp>
        <p:nvSpPr>
          <p:cNvPr id="3" name="Content Placeholder 2">
            <a:extLst>
              <a:ext uri="{FF2B5EF4-FFF2-40B4-BE49-F238E27FC236}">
                <a16:creationId xmlns:a16="http://schemas.microsoft.com/office/drawing/2014/main" id="{7FAB3669-4160-449F-90FF-41740BFF4013}"/>
              </a:ext>
            </a:extLst>
          </p:cNvPr>
          <p:cNvSpPr>
            <a:spLocks noGrp="1"/>
          </p:cNvSpPr>
          <p:nvPr>
            <p:ph idx="1"/>
          </p:nvPr>
        </p:nvSpPr>
        <p:spPr/>
        <p:txBody>
          <a:bodyPr/>
          <a:lstStyle/>
          <a:p>
            <a:pPr marL="0" indent="0">
              <a:buNone/>
            </a:pPr>
            <a:r>
              <a:rPr lang="en-CA"/>
              <a:t>Wrong functions:</a:t>
            </a:r>
          </a:p>
          <a:p>
            <a:pPr marL="0" indent="0">
              <a:buNone/>
            </a:pPr>
            <a:r>
              <a:rPr lang="en-US">
                <a:solidFill>
                  <a:srgbClr val="17A488"/>
                </a:solidFill>
              </a:rPr>
              <a:t>sqrt(var(first_df$emissions, na.rm = T) / length(first_df$emissions))</a:t>
            </a:r>
          </a:p>
          <a:p>
            <a:pPr marL="0" indent="0">
              <a:buNone/>
            </a:pPr>
            <a:r>
              <a:rPr lang="en-US">
                <a:solidFill>
                  <a:srgbClr val="17A488"/>
                </a:solidFill>
              </a:rPr>
              <a:t>sqrt(var(first_df$gdp, na.rm = T) / length(first_df$gdp))</a:t>
            </a:r>
          </a:p>
          <a:p>
            <a:pPr marL="0" indent="0">
              <a:buNone/>
            </a:pPr>
            <a:endParaRPr lang="en-CA"/>
          </a:p>
          <a:p>
            <a:pPr marL="0" indent="0">
              <a:buNone/>
            </a:pPr>
            <a:r>
              <a:rPr lang="en-CA"/>
              <a:t>Correct functions:</a:t>
            </a:r>
          </a:p>
          <a:p>
            <a:pPr marL="0" indent="0">
              <a:buNone/>
            </a:pPr>
            <a:r>
              <a:rPr lang="en-CA">
                <a:solidFill>
                  <a:srgbClr val="17A488"/>
                </a:solidFill>
              </a:rPr>
              <a:t>sqrt(var(first_df$emissions, na.rm = T) / length(na.omit(first_df$emissions)))</a:t>
            </a:r>
          </a:p>
          <a:p>
            <a:pPr marL="0" indent="0">
              <a:buNone/>
            </a:pPr>
            <a:r>
              <a:rPr lang="en-CA">
                <a:solidFill>
                  <a:srgbClr val="17A488"/>
                </a:solidFill>
              </a:rPr>
              <a:t>sqrt(var(first_df$gdp, na.rm = T) / length(na.omit(first_df$emissions)))</a:t>
            </a:r>
          </a:p>
          <a:p>
            <a:pPr marL="0" indent="0">
              <a:buNone/>
            </a:pPr>
            <a:endParaRPr lang="en-CA"/>
          </a:p>
        </p:txBody>
      </p:sp>
    </p:spTree>
    <p:extLst>
      <p:ext uri="{BB962C8B-B14F-4D97-AF65-F5344CB8AC3E}">
        <p14:creationId xmlns:p14="http://schemas.microsoft.com/office/powerpoint/2010/main" val="6791162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89CA-3159-4BFF-A849-7ACFE49EE51A}"/>
              </a:ext>
            </a:extLst>
          </p:cNvPr>
          <p:cNvSpPr>
            <a:spLocks noGrp="1"/>
          </p:cNvSpPr>
          <p:nvPr>
            <p:ph type="title"/>
          </p:nvPr>
        </p:nvSpPr>
        <p:spPr/>
        <p:txBody>
          <a:bodyPr/>
          <a:lstStyle/>
          <a:p>
            <a:r>
              <a:rPr lang="en-CA"/>
              <a:t>But if you used a function</a:t>
            </a:r>
          </a:p>
        </p:txBody>
      </p:sp>
      <p:sp>
        <p:nvSpPr>
          <p:cNvPr id="3" name="Content Placeholder 2">
            <a:extLst>
              <a:ext uri="{FF2B5EF4-FFF2-40B4-BE49-F238E27FC236}">
                <a16:creationId xmlns:a16="http://schemas.microsoft.com/office/drawing/2014/main" id="{A8A2E316-1126-42DA-BC20-38F26A9F4D0E}"/>
              </a:ext>
            </a:extLst>
          </p:cNvPr>
          <p:cNvSpPr>
            <a:spLocks noGrp="1"/>
          </p:cNvSpPr>
          <p:nvPr>
            <p:ph idx="1"/>
          </p:nvPr>
        </p:nvSpPr>
        <p:spPr/>
        <p:txBody>
          <a:bodyPr/>
          <a:lstStyle/>
          <a:p>
            <a:r>
              <a:rPr lang="en-US"/>
              <a:t>Just change the one in red</a:t>
            </a:r>
          </a:p>
          <a:p>
            <a:pPr marL="0" indent="0">
              <a:buNone/>
            </a:pPr>
            <a:endParaRPr lang="en-US" b="1">
              <a:solidFill>
                <a:srgbClr val="17A488"/>
              </a:solidFill>
            </a:endParaRPr>
          </a:p>
          <a:p>
            <a:pPr marL="0" indent="0">
              <a:buNone/>
            </a:pPr>
            <a:r>
              <a:rPr lang="en-US" b="1">
                <a:solidFill>
                  <a:srgbClr val="17A488"/>
                </a:solidFill>
              </a:rPr>
              <a:t>std_error &lt;- function(x){</a:t>
            </a:r>
          </a:p>
          <a:p>
            <a:pPr marL="0" indent="0">
              <a:buNone/>
            </a:pPr>
            <a:r>
              <a:rPr lang="en-US" b="1">
                <a:solidFill>
                  <a:srgbClr val="17A488"/>
                </a:solidFill>
              </a:rPr>
              <a:t>  	     </a:t>
            </a:r>
            <a:r>
              <a:rPr lang="en-US" b="1">
                <a:solidFill>
                  <a:srgbClr val="C00000"/>
                </a:solidFill>
              </a:rPr>
              <a:t>sqrt(var(x, na.rm = T) / length(na.omit(x)))</a:t>
            </a:r>
          </a:p>
          <a:p>
            <a:pPr marL="0" indent="0">
              <a:buNone/>
            </a:pPr>
            <a:r>
              <a:rPr lang="en-US" b="1">
                <a:solidFill>
                  <a:srgbClr val="17A488"/>
                </a:solidFill>
              </a:rPr>
              <a:t>	}</a:t>
            </a:r>
            <a:endParaRPr lang="en-CA" b="1">
              <a:solidFill>
                <a:srgbClr val="17A488"/>
              </a:solidFill>
            </a:endParaRPr>
          </a:p>
          <a:p>
            <a:pPr marL="0" indent="0">
              <a:buNone/>
            </a:pPr>
            <a:r>
              <a:rPr lang="en-CA" b="1">
                <a:solidFill>
                  <a:srgbClr val="17A488"/>
                </a:solidFill>
              </a:rPr>
              <a:t>std_error(first_df$emissions)</a:t>
            </a:r>
          </a:p>
          <a:p>
            <a:pPr marL="0" indent="0">
              <a:buNone/>
            </a:pPr>
            <a:r>
              <a:rPr lang="en-CA" b="1">
                <a:solidFill>
                  <a:srgbClr val="17A488"/>
                </a:solidFill>
              </a:rPr>
              <a:t>std_error(first_df$gdp)</a:t>
            </a:r>
          </a:p>
          <a:p>
            <a:pPr marL="0" indent="0">
              <a:buNone/>
            </a:pPr>
            <a:endParaRPr lang="en-CA"/>
          </a:p>
          <a:p>
            <a:pPr marL="0" indent="0">
              <a:buNone/>
            </a:pPr>
            <a:endParaRPr lang="en-CA"/>
          </a:p>
        </p:txBody>
      </p:sp>
    </p:spTree>
    <p:extLst>
      <p:ext uri="{BB962C8B-B14F-4D97-AF65-F5344CB8AC3E}">
        <p14:creationId xmlns:p14="http://schemas.microsoft.com/office/powerpoint/2010/main" val="12139565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A450D-D550-4F0E-A064-76BB8CA45F53}"/>
              </a:ext>
            </a:extLst>
          </p:cNvPr>
          <p:cNvSpPr>
            <a:spLocks noGrp="1"/>
          </p:cNvSpPr>
          <p:nvPr>
            <p:ph type="title"/>
          </p:nvPr>
        </p:nvSpPr>
        <p:spPr/>
        <p:txBody>
          <a:bodyPr/>
          <a:lstStyle/>
          <a:p>
            <a:r>
              <a:rPr lang="en-CA"/>
              <a:t>Q: How to drop certain rows?</a:t>
            </a:r>
          </a:p>
        </p:txBody>
      </p:sp>
      <p:sp>
        <p:nvSpPr>
          <p:cNvPr id="3" name="Content Placeholder 2">
            <a:extLst>
              <a:ext uri="{FF2B5EF4-FFF2-40B4-BE49-F238E27FC236}">
                <a16:creationId xmlns:a16="http://schemas.microsoft.com/office/drawing/2014/main" id="{4250016A-2730-442E-BD1B-5F893860A823}"/>
              </a:ext>
            </a:extLst>
          </p:cNvPr>
          <p:cNvSpPr>
            <a:spLocks noGrp="1"/>
          </p:cNvSpPr>
          <p:nvPr>
            <p:ph idx="1"/>
          </p:nvPr>
        </p:nvSpPr>
        <p:spPr/>
        <p:txBody>
          <a:bodyPr/>
          <a:lstStyle/>
          <a:p>
            <a:pPr marL="0" indent="0">
              <a:buNone/>
            </a:pPr>
            <a:r>
              <a:rPr lang="en-US" b="1">
                <a:solidFill>
                  <a:srgbClr val="17A488"/>
                </a:solidFill>
              </a:rPr>
              <a:t>first_df &lt;- data.frame(countries = c("Canada", "Kenya", "United States", "Peru"), emissions = c(53700, 14300, 5250000, NA)) </a:t>
            </a:r>
          </a:p>
          <a:p>
            <a:pPr marL="0" indent="0">
              <a:buNone/>
            </a:pPr>
            <a:r>
              <a:rPr lang="en-US" b="1">
                <a:solidFill>
                  <a:srgbClr val="17A488"/>
                </a:solidFill>
              </a:rPr>
              <a:t>first_df</a:t>
            </a:r>
          </a:p>
          <a:p>
            <a:pPr marL="0" indent="0">
              <a:buNone/>
            </a:pPr>
            <a:endParaRPr lang="en-US" b="1">
              <a:solidFill>
                <a:srgbClr val="17A488"/>
              </a:solidFill>
            </a:endParaRPr>
          </a:p>
          <a:p>
            <a:pPr marL="0" indent="0">
              <a:buNone/>
            </a:pPr>
            <a:r>
              <a:rPr lang="en-US" b="1">
                <a:solidFill>
                  <a:srgbClr val="17A488"/>
                </a:solidFill>
              </a:rPr>
              <a:t>first_df &lt;- first_df %&gt;% </a:t>
            </a:r>
          </a:p>
          <a:p>
            <a:pPr marL="0" indent="0">
              <a:buNone/>
            </a:pPr>
            <a:r>
              <a:rPr lang="en-US" b="1">
                <a:solidFill>
                  <a:srgbClr val="17A488"/>
                </a:solidFill>
              </a:rPr>
              <a:t>  add_row(countries = "Philippines", emissions = 200) %&gt;%</a:t>
            </a:r>
          </a:p>
          <a:p>
            <a:pPr marL="0" indent="0">
              <a:buNone/>
            </a:pPr>
            <a:r>
              <a:rPr lang="en-US" b="1">
                <a:solidFill>
                  <a:srgbClr val="17A488"/>
                </a:solidFill>
              </a:rPr>
              <a:t>  add_row(countries = "Philippines", emissions = 10000) %&gt;%</a:t>
            </a:r>
          </a:p>
          <a:p>
            <a:pPr marL="0" indent="0">
              <a:buNone/>
            </a:pPr>
            <a:r>
              <a:rPr lang="en-US" b="1">
                <a:solidFill>
                  <a:srgbClr val="17A488"/>
                </a:solidFill>
              </a:rPr>
              <a:t>  add_row(countries = "Mexico", emissions = 200)</a:t>
            </a:r>
          </a:p>
          <a:p>
            <a:pPr marL="0" indent="0">
              <a:buNone/>
            </a:pPr>
            <a:endParaRPr lang="en-US" b="1">
              <a:solidFill>
                <a:srgbClr val="17A488"/>
              </a:solidFill>
            </a:endParaRPr>
          </a:p>
          <a:p>
            <a:pPr marL="0" indent="0">
              <a:buNone/>
            </a:pPr>
            <a:endParaRPr lang="en-CA" b="1">
              <a:solidFill>
                <a:srgbClr val="17A488"/>
              </a:solidFill>
            </a:endParaRPr>
          </a:p>
        </p:txBody>
      </p:sp>
    </p:spTree>
    <p:extLst>
      <p:ext uri="{BB962C8B-B14F-4D97-AF65-F5344CB8AC3E}">
        <p14:creationId xmlns:p14="http://schemas.microsoft.com/office/powerpoint/2010/main" val="34651540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1EF1C-4F34-4F59-B79C-F91982061CE8}"/>
              </a:ext>
            </a:extLst>
          </p:cNvPr>
          <p:cNvSpPr>
            <a:spLocks noGrp="1"/>
          </p:cNvSpPr>
          <p:nvPr>
            <p:ph type="title"/>
          </p:nvPr>
        </p:nvSpPr>
        <p:spPr/>
        <p:txBody>
          <a:bodyPr/>
          <a:lstStyle/>
          <a:p>
            <a:r>
              <a:rPr lang="en-CA"/>
              <a:t>Q: How to drop certain rows?</a:t>
            </a:r>
          </a:p>
        </p:txBody>
      </p:sp>
      <p:sp>
        <p:nvSpPr>
          <p:cNvPr id="3" name="Content Placeholder 2">
            <a:extLst>
              <a:ext uri="{FF2B5EF4-FFF2-40B4-BE49-F238E27FC236}">
                <a16:creationId xmlns:a16="http://schemas.microsoft.com/office/drawing/2014/main" id="{B2E11B3A-41FE-441A-9E33-E8C1B909FBB0}"/>
              </a:ext>
            </a:extLst>
          </p:cNvPr>
          <p:cNvSpPr>
            <a:spLocks noGrp="1"/>
          </p:cNvSpPr>
          <p:nvPr>
            <p:ph idx="1"/>
          </p:nvPr>
        </p:nvSpPr>
        <p:spPr/>
        <p:txBody>
          <a:bodyPr/>
          <a:lstStyle/>
          <a:p>
            <a:pPr marL="0" indent="0">
              <a:buNone/>
            </a:pPr>
            <a:r>
              <a:rPr lang="en-CA"/>
              <a:t># drop row five</a:t>
            </a:r>
          </a:p>
          <a:p>
            <a:pPr marL="0" indent="0">
              <a:buNone/>
            </a:pPr>
            <a:r>
              <a:rPr lang="en-CA" b="1">
                <a:solidFill>
                  <a:srgbClr val="17A488"/>
                </a:solidFill>
              </a:rPr>
              <a:t>no_row_5 &lt;- first_df[-5,]</a:t>
            </a:r>
          </a:p>
          <a:p>
            <a:pPr marL="0" indent="0">
              <a:buNone/>
            </a:pPr>
            <a:r>
              <a:rPr lang="en-CA" b="1">
                <a:solidFill>
                  <a:srgbClr val="17A488"/>
                </a:solidFill>
              </a:rPr>
              <a:t>no_row_5 </a:t>
            </a:r>
          </a:p>
          <a:p>
            <a:pPr marL="0" indent="0">
              <a:buNone/>
            </a:pPr>
            <a:endParaRPr lang="en-CA"/>
          </a:p>
          <a:p>
            <a:r>
              <a:rPr lang="en-CA"/>
              <a:t>Notice that we no longer have a row with index 5</a:t>
            </a:r>
          </a:p>
          <a:p>
            <a:r>
              <a:rPr lang="en-CA"/>
              <a:t>Google how to reset row index after dropping row in R</a:t>
            </a:r>
          </a:p>
        </p:txBody>
      </p:sp>
    </p:spTree>
    <p:extLst>
      <p:ext uri="{BB962C8B-B14F-4D97-AF65-F5344CB8AC3E}">
        <p14:creationId xmlns:p14="http://schemas.microsoft.com/office/powerpoint/2010/main" val="13055041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D4AB-C190-4082-9EC9-F2C8F844F350}"/>
              </a:ext>
            </a:extLst>
          </p:cNvPr>
          <p:cNvSpPr>
            <a:spLocks noGrp="1"/>
          </p:cNvSpPr>
          <p:nvPr>
            <p:ph type="title"/>
          </p:nvPr>
        </p:nvSpPr>
        <p:spPr/>
        <p:txBody>
          <a:bodyPr/>
          <a:lstStyle/>
          <a:p>
            <a:r>
              <a:rPr lang="en-CA"/>
              <a:t>Q: How to drop certain rows?</a:t>
            </a:r>
          </a:p>
        </p:txBody>
      </p:sp>
      <p:sp>
        <p:nvSpPr>
          <p:cNvPr id="3" name="Content Placeholder 2">
            <a:extLst>
              <a:ext uri="{FF2B5EF4-FFF2-40B4-BE49-F238E27FC236}">
                <a16:creationId xmlns:a16="http://schemas.microsoft.com/office/drawing/2014/main" id="{D8690BE9-D6C6-4E30-AC50-2D0B510C89D7}"/>
              </a:ext>
            </a:extLst>
          </p:cNvPr>
          <p:cNvSpPr>
            <a:spLocks noGrp="1"/>
          </p:cNvSpPr>
          <p:nvPr>
            <p:ph idx="1"/>
          </p:nvPr>
        </p:nvSpPr>
        <p:spPr/>
        <p:txBody>
          <a:bodyPr/>
          <a:lstStyle/>
          <a:p>
            <a:r>
              <a:rPr lang="en-CA"/>
              <a:t>Let’s say I want to drop rows 1, 3, 5</a:t>
            </a:r>
          </a:p>
          <a:p>
            <a:endParaRPr lang="en-CA" b="1"/>
          </a:p>
          <a:p>
            <a:pPr marL="0" indent="0">
              <a:buNone/>
            </a:pPr>
            <a:r>
              <a:rPr lang="en-CA" b="1">
                <a:solidFill>
                  <a:srgbClr val="17A488"/>
                </a:solidFill>
              </a:rPr>
              <a:t>subset_1 &lt;- first_df[-c(1,3,5),]</a:t>
            </a:r>
          </a:p>
          <a:p>
            <a:pPr marL="0" indent="0">
              <a:buNone/>
            </a:pPr>
            <a:endParaRPr lang="en-CA" b="1"/>
          </a:p>
          <a:p>
            <a:r>
              <a:rPr lang="en-CA"/>
              <a:t>{dplyr} way – use </a:t>
            </a:r>
            <a:r>
              <a:rPr lang="en-CA" b="1"/>
              <a:t>slice()</a:t>
            </a:r>
          </a:p>
          <a:p>
            <a:r>
              <a:rPr lang="en-CA"/>
              <a:t>Row index reset</a:t>
            </a:r>
          </a:p>
          <a:p>
            <a:pPr marL="0" indent="0">
              <a:buNone/>
            </a:pPr>
            <a:endParaRPr lang="en-CA"/>
          </a:p>
          <a:p>
            <a:pPr marL="0" indent="0">
              <a:buNone/>
            </a:pPr>
            <a:r>
              <a:rPr lang="en-CA" b="1">
                <a:solidFill>
                  <a:srgbClr val="17A488"/>
                </a:solidFill>
              </a:rPr>
              <a:t>subset_1a &lt;- first_df %&gt;% </a:t>
            </a:r>
          </a:p>
          <a:p>
            <a:pPr marL="0" indent="0">
              <a:buNone/>
            </a:pPr>
            <a:r>
              <a:rPr lang="en-CA" b="1">
                <a:solidFill>
                  <a:srgbClr val="17A488"/>
                </a:solidFill>
              </a:rPr>
              <a:t>	slice(-c(1,3,5))</a:t>
            </a:r>
          </a:p>
        </p:txBody>
      </p:sp>
    </p:spTree>
    <p:extLst>
      <p:ext uri="{BB962C8B-B14F-4D97-AF65-F5344CB8AC3E}">
        <p14:creationId xmlns:p14="http://schemas.microsoft.com/office/powerpoint/2010/main" val="42902221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D4AB-C190-4082-9EC9-F2C8F844F350}"/>
              </a:ext>
            </a:extLst>
          </p:cNvPr>
          <p:cNvSpPr>
            <a:spLocks noGrp="1"/>
          </p:cNvSpPr>
          <p:nvPr>
            <p:ph type="title"/>
          </p:nvPr>
        </p:nvSpPr>
        <p:spPr/>
        <p:txBody>
          <a:bodyPr/>
          <a:lstStyle/>
          <a:p>
            <a:r>
              <a:rPr lang="en-CA"/>
              <a:t>Q: How to drop certain rows?</a:t>
            </a:r>
          </a:p>
        </p:txBody>
      </p:sp>
      <p:sp>
        <p:nvSpPr>
          <p:cNvPr id="3" name="Content Placeholder 2">
            <a:extLst>
              <a:ext uri="{FF2B5EF4-FFF2-40B4-BE49-F238E27FC236}">
                <a16:creationId xmlns:a16="http://schemas.microsoft.com/office/drawing/2014/main" id="{D8690BE9-D6C6-4E30-AC50-2D0B510C89D7}"/>
              </a:ext>
            </a:extLst>
          </p:cNvPr>
          <p:cNvSpPr>
            <a:spLocks noGrp="1"/>
          </p:cNvSpPr>
          <p:nvPr>
            <p:ph idx="1"/>
          </p:nvPr>
        </p:nvSpPr>
        <p:spPr/>
        <p:txBody>
          <a:bodyPr/>
          <a:lstStyle/>
          <a:p>
            <a:r>
              <a:rPr lang="en-CA"/>
              <a:t>I want to drop from rows 4 onwards</a:t>
            </a:r>
          </a:p>
          <a:p>
            <a:endParaRPr lang="en-CA" b="1">
              <a:solidFill>
                <a:srgbClr val="17A488"/>
              </a:solidFill>
            </a:endParaRPr>
          </a:p>
          <a:p>
            <a:pPr marL="0" indent="0">
              <a:buNone/>
            </a:pPr>
            <a:r>
              <a:rPr lang="en-CA" b="1">
                <a:solidFill>
                  <a:srgbClr val="17A488"/>
                </a:solidFill>
              </a:rPr>
              <a:t>subset_2 &lt;- first_df[-c(4:nrow(first_df)),]</a:t>
            </a:r>
          </a:p>
          <a:p>
            <a:pPr marL="0" indent="0">
              <a:buNone/>
            </a:pPr>
            <a:endParaRPr lang="en-CA" b="1">
              <a:solidFill>
                <a:srgbClr val="17A488"/>
              </a:solidFill>
            </a:endParaRPr>
          </a:p>
          <a:p>
            <a:pPr marL="0" indent="0">
              <a:buNone/>
            </a:pPr>
            <a:r>
              <a:rPr lang="en-CA" b="1">
                <a:solidFill>
                  <a:srgbClr val="17A488"/>
                </a:solidFill>
              </a:rPr>
              <a:t>subset_2a &lt;- first_df %&gt;%</a:t>
            </a:r>
          </a:p>
          <a:p>
            <a:pPr marL="0" indent="0">
              <a:buNone/>
            </a:pPr>
            <a:r>
              <a:rPr lang="en-CA" b="1">
                <a:solidFill>
                  <a:srgbClr val="17A488"/>
                </a:solidFill>
              </a:rPr>
              <a:t>	slice(-(4:n()))</a:t>
            </a:r>
          </a:p>
        </p:txBody>
      </p:sp>
    </p:spTree>
    <p:extLst>
      <p:ext uri="{BB962C8B-B14F-4D97-AF65-F5344CB8AC3E}">
        <p14:creationId xmlns:p14="http://schemas.microsoft.com/office/powerpoint/2010/main" val="39164217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592BE-3757-47CF-99C5-314427EB887F}"/>
              </a:ext>
            </a:extLst>
          </p:cNvPr>
          <p:cNvSpPr>
            <a:spLocks noGrp="1"/>
          </p:cNvSpPr>
          <p:nvPr>
            <p:ph type="title"/>
          </p:nvPr>
        </p:nvSpPr>
        <p:spPr/>
        <p:txBody>
          <a:bodyPr/>
          <a:lstStyle/>
          <a:p>
            <a:r>
              <a:rPr lang="en-CA"/>
              <a:t>Q: How to drop certain rows?</a:t>
            </a:r>
          </a:p>
        </p:txBody>
      </p:sp>
      <p:sp>
        <p:nvSpPr>
          <p:cNvPr id="3" name="Content Placeholder 2">
            <a:extLst>
              <a:ext uri="{FF2B5EF4-FFF2-40B4-BE49-F238E27FC236}">
                <a16:creationId xmlns:a16="http://schemas.microsoft.com/office/drawing/2014/main" id="{0B07735C-E433-4E6A-B3DF-68ABBE51E329}"/>
              </a:ext>
            </a:extLst>
          </p:cNvPr>
          <p:cNvSpPr>
            <a:spLocks noGrp="1"/>
          </p:cNvSpPr>
          <p:nvPr>
            <p:ph idx="1"/>
          </p:nvPr>
        </p:nvSpPr>
        <p:spPr/>
        <p:txBody>
          <a:bodyPr/>
          <a:lstStyle/>
          <a:p>
            <a:r>
              <a:rPr lang="en-CA"/>
              <a:t>What are potential issues with dropping rows based on index?</a:t>
            </a:r>
          </a:p>
        </p:txBody>
      </p:sp>
    </p:spTree>
    <p:extLst>
      <p:ext uri="{BB962C8B-B14F-4D97-AF65-F5344CB8AC3E}">
        <p14:creationId xmlns:p14="http://schemas.microsoft.com/office/powerpoint/2010/main" val="2015470174"/>
      </p:ext>
    </p:extLst>
  </p:cSld>
  <p:clrMapOvr>
    <a:masterClrMapping/>
  </p:clrMapOvr>
</p:sld>
</file>

<file path=ppt/theme/theme1.xml><?xml version="1.0" encoding="utf-8"?>
<a:theme xmlns:a="http://schemas.openxmlformats.org/drawingml/2006/main" name="White MFR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FRE_PPT_Template_Slide_Master_2021" id="{08B81360-4105-47B8-9599-7E460FBC9B9B}" vid="{3FC3A78D-EAAA-41AC-A941-A462738759BD}"/>
    </a:ext>
  </a:extLst>
</a:theme>
</file>

<file path=ppt/theme/theme2.xml><?xml version="1.0" encoding="utf-8"?>
<a:theme xmlns:a="http://schemas.openxmlformats.org/drawingml/2006/main" name="Blue MFRE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FRE_PPT_Template_Slide_Master_2021" id="{08B81360-4105-47B8-9599-7E460FBC9B9B}" vid="{05998B78-6AC2-4DC1-B7C9-1CD0A75B8A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6458</TotalTime>
  <Words>9365</Words>
  <Application>Microsoft Office PowerPoint</Application>
  <PresentationFormat>Widescreen</PresentationFormat>
  <Paragraphs>1299</Paragraphs>
  <Slides>184</Slides>
  <Notes>39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184</vt:i4>
      </vt:variant>
    </vt:vector>
  </HeadingPairs>
  <TitlesOfParts>
    <vt:vector size="192" baseType="lpstr">
      <vt:lpstr>-apple-system</vt:lpstr>
      <vt:lpstr>Arial</vt:lpstr>
      <vt:lpstr>Calibri</vt:lpstr>
      <vt:lpstr>Open Sans</vt:lpstr>
      <vt:lpstr>Open Sans Light</vt:lpstr>
      <vt:lpstr>Open Sans SemiBold</vt:lpstr>
      <vt:lpstr>White MFRE Template</vt:lpstr>
      <vt:lpstr>Blue MFRE Template</vt:lpstr>
      <vt:lpstr>R Bootcamp</vt:lpstr>
      <vt:lpstr>Roadmap</vt:lpstr>
      <vt:lpstr>Q &amp; A </vt:lpstr>
      <vt:lpstr>Big picture</vt:lpstr>
      <vt:lpstr>Typical analytic workflow</vt:lpstr>
      <vt:lpstr>Why R?</vt:lpstr>
      <vt:lpstr>Resources for learning R</vt:lpstr>
      <vt:lpstr>Getting help</vt:lpstr>
      <vt:lpstr>When you want to ask me or any MFRE professor or staff any programming issue…</vt:lpstr>
      <vt:lpstr>When you want to ask me or any MFRE professor or staff any programming issue…</vt:lpstr>
      <vt:lpstr>Some differences with Stata</vt:lpstr>
      <vt:lpstr>R and RStudio</vt:lpstr>
      <vt:lpstr>RStudio Interface</vt:lpstr>
      <vt:lpstr>RStudio Interface</vt:lpstr>
      <vt:lpstr>Managing the workflow</vt:lpstr>
      <vt:lpstr>Creating a new project</vt:lpstr>
      <vt:lpstr>Organizing your directory</vt:lpstr>
      <vt:lpstr>Interacting with R</vt:lpstr>
      <vt:lpstr>Interacting with R</vt:lpstr>
      <vt:lpstr>Packages</vt:lpstr>
      <vt:lpstr>Packages</vt:lpstr>
      <vt:lpstr>Packages</vt:lpstr>
      <vt:lpstr>Packages</vt:lpstr>
      <vt:lpstr>A more efficient way</vt:lpstr>
      <vt:lpstr>The {here} package</vt:lpstr>
      <vt:lpstr>Q&amp;A</vt:lpstr>
      <vt:lpstr>R Basics</vt:lpstr>
      <vt:lpstr>Interacting with R</vt:lpstr>
      <vt:lpstr>Interacting with R</vt:lpstr>
      <vt:lpstr>Creating objects in R</vt:lpstr>
      <vt:lpstr>Creating objects in R </vt:lpstr>
      <vt:lpstr>Creating objects in R </vt:lpstr>
      <vt:lpstr>Creating objects in R</vt:lpstr>
      <vt:lpstr>Commenting your code</vt:lpstr>
      <vt:lpstr>Data object types</vt:lpstr>
      <vt:lpstr>Vectors</vt:lpstr>
      <vt:lpstr>Vectors</vt:lpstr>
      <vt:lpstr>Vectors </vt:lpstr>
      <vt:lpstr>Inspecting vectors</vt:lpstr>
      <vt:lpstr>Vector and data types </vt:lpstr>
      <vt:lpstr>Converting vectors</vt:lpstr>
      <vt:lpstr>Subsetting vectors</vt:lpstr>
      <vt:lpstr>Conditional subsetting</vt:lpstr>
      <vt:lpstr>Value matching</vt:lpstr>
      <vt:lpstr>Factors</vt:lpstr>
      <vt:lpstr>Factors</vt:lpstr>
      <vt:lpstr>Factors</vt:lpstr>
      <vt:lpstr>Factors</vt:lpstr>
      <vt:lpstr>Recoding factors </vt:lpstr>
      <vt:lpstr>Dates</vt:lpstr>
      <vt:lpstr>Dates</vt:lpstr>
      <vt:lpstr>Dates</vt:lpstr>
      <vt:lpstr>Matrices</vt:lpstr>
      <vt:lpstr>Matrices</vt:lpstr>
      <vt:lpstr>Matrices</vt:lpstr>
      <vt:lpstr>Matrices</vt:lpstr>
      <vt:lpstr>Matrices</vt:lpstr>
      <vt:lpstr>Naming columns and rows</vt:lpstr>
      <vt:lpstr>Subsetting matrices</vt:lpstr>
      <vt:lpstr>Subsetting matrices</vt:lpstr>
      <vt:lpstr>Subsetting vectors</vt:lpstr>
      <vt:lpstr>Lists</vt:lpstr>
      <vt:lpstr>Lists</vt:lpstr>
      <vt:lpstr>Data frames</vt:lpstr>
      <vt:lpstr>Data frames</vt:lpstr>
      <vt:lpstr>Data frames</vt:lpstr>
      <vt:lpstr>Extracting elements </vt:lpstr>
      <vt:lpstr>Functions and their arguments</vt:lpstr>
      <vt:lpstr>Functions and their arguments</vt:lpstr>
      <vt:lpstr>Functions and their arguments</vt:lpstr>
      <vt:lpstr>Q &amp; A </vt:lpstr>
      <vt:lpstr>Common functions you may use</vt:lpstr>
      <vt:lpstr>Missing data</vt:lpstr>
      <vt:lpstr>Let’s add a row to our first_df</vt:lpstr>
      <vt:lpstr>Let’s add a row to our first_df</vt:lpstr>
      <vt:lpstr>Missing data</vt:lpstr>
      <vt:lpstr>Replacing missing values</vt:lpstr>
      <vt:lpstr>Replacing missing values</vt:lpstr>
      <vt:lpstr>Writing your own functions</vt:lpstr>
      <vt:lpstr>Writing your own functions</vt:lpstr>
      <vt:lpstr>Writing your own functions</vt:lpstr>
      <vt:lpstr>Writing your own functions</vt:lpstr>
      <vt:lpstr>Writing your own functions</vt:lpstr>
      <vt:lpstr>Best practices </vt:lpstr>
      <vt:lpstr>Importing a function </vt:lpstr>
      <vt:lpstr>What we just did</vt:lpstr>
      <vt:lpstr>Day 2</vt:lpstr>
      <vt:lpstr>Functions</vt:lpstr>
      <vt:lpstr>Standard Errors</vt:lpstr>
      <vt:lpstr>Q: Ignoring NA in SE calculation</vt:lpstr>
      <vt:lpstr>Q: Ignoring NA in SE calculation</vt:lpstr>
      <vt:lpstr>Functions</vt:lpstr>
      <vt:lpstr>Without Using Functions</vt:lpstr>
      <vt:lpstr>But if you used a function</vt:lpstr>
      <vt:lpstr>Q: How to drop certain rows?</vt:lpstr>
      <vt:lpstr>Q: How to drop certain rows?</vt:lpstr>
      <vt:lpstr>Q: How to drop certain rows?</vt:lpstr>
      <vt:lpstr>Q: How to drop certain rows?</vt:lpstr>
      <vt:lpstr>Q: How to drop certain rows?</vt:lpstr>
      <vt:lpstr>Q: How to drop certain rows?</vt:lpstr>
      <vt:lpstr>Q: How to drop certain rows?</vt:lpstr>
      <vt:lpstr>Q: How to drop certain rows?</vt:lpstr>
      <vt:lpstr>Q: coding in editor vs console</vt:lpstr>
      <vt:lpstr>Importing Data</vt:lpstr>
      <vt:lpstr>Flat files</vt:lpstr>
      <vt:lpstr>Flat files</vt:lpstr>
      <vt:lpstr>Excel files</vt:lpstr>
      <vt:lpstr>Merge</vt:lpstr>
      <vt:lpstr>Stata files</vt:lpstr>
      <vt:lpstr>Google Sheets</vt:lpstr>
      <vt:lpstr>API</vt:lpstr>
      <vt:lpstr>API</vt:lpstr>
      <vt:lpstr>What we just did</vt:lpstr>
      <vt:lpstr>Viewing your data</vt:lpstr>
      <vt:lpstr>Inspecting your data </vt:lpstr>
      <vt:lpstr>Inspecting your data</vt:lpstr>
      <vt:lpstr>Subsetting Data Frames </vt:lpstr>
      <vt:lpstr>Q &amp; A</vt:lpstr>
      <vt:lpstr>Research Question</vt:lpstr>
      <vt:lpstr>Tidy Data</vt:lpstr>
      <vt:lpstr>Tidy data</vt:lpstr>
      <vt:lpstr>Tidy data</vt:lpstr>
      <vt:lpstr>Tidy data</vt:lpstr>
      <vt:lpstr>Tidy data</vt:lpstr>
      <vt:lpstr>Reshaping data</vt:lpstr>
      <vt:lpstr>Reshaping data</vt:lpstr>
      <vt:lpstr>Note on column names </vt:lpstr>
      <vt:lpstr>Reshaping data</vt:lpstr>
      <vt:lpstr>Reshaping data</vt:lpstr>
      <vt:lpstr>Reshaping data</vt:lpstr>
      <vt:lpstr>Reshaping data</vt:lpstr>
      <vt:lpstr>Data Wrangling – reshaping data </vt:lpstr>
      <vt:lpstr>Reshaping data</vt:lpstr>
      <vt:lpstr>Reshaping data</vt:lpstr>
      <vt:lpstr>Reshaping data</vt:lpstr>
      <vt:lpstr>Reshaping data </vt:lpstr>
      <vt:lpstr>Selecting and Filtering</vt:lpstr>
      <vt:lpstr>Selecting and Filtering</vt:lpstr>
      <vt:lpstr>Selecting and Filtering</vt:lpstr>
      <vt:lpstr>Selecting and Filtering</vt:lpstr>
      <vt:lpstr>Renaming columns</vt:lpstr>
      <vt:lpstr>Joining data together</vt:lpstr>
      <vt:lpstr>Joining data together</vt:lpstr>
      <vt:lpstr>Another way to join</vt:lpstr>
      <vt:lpstr>Creating new variables</vt:lpstr>
      <vt:lpstr>Descriptive statistics</vt:lpstr>
      <vt:lpstr>Descriptive statistics</vt:lpstr>
      <vt:lpstr>Descriptive statistics</vt:lpstr>
      <vt:lpstr>Descriptive statistics</vt:lpstr>
      <vt:lpstr>Data Visualization</vt:lpstr>
      <vt:lpstr>Data Visualization</vt:lpstr>
      <vt:lpstr>Scatterplots</vt:lpstr>
      <vt:lpstr>Scatterplots</vt:lpstr>
      <vt:lpstr>Scatterplots</vt:lpstr>
      <vt:lpstr>Scatterplots</vt:lpstr>
      <vt:lpstr>Scatterplots</vt:lpstr>
      <vt:lpstr>Scatterplots</vt:lpstr>
      <vt:lpstr>Scatterplots</vt:lpstr>
      <vt:lpstr>Scatterplots</vt:lpstr>
      <vt:lpstr>Scatterplots</vt:lpstr>
      <vt:lpstr>Adding layers</vt:lpstr>
      <vt:lpstr>Adding a trend line</vt:lpstr>
      <vt:lpstr>Adding a trend line</vt:lpstr>
      <vt:lpstr>Changing the theme</vt:lpstr>
      <vt:lpstr>Saving the plot</vt:lpstr>
      <vt:lpstr>Boxplots</vt:lpstr>
      <vt:lpstr>Boxplots</vt:lpstr>
      <vt:lpstr>Edit the tick marks</vt:lpstr>
      <vt:lpstr>Flipping the coordinates</vt:lpstr>
      <vt:lpstr>Line plots</vt:lpstr>
      <vt:lpstr>Adding a comma to the scale</vt:lpstr>
      <vt:lpstr>Histogram</vt:lpstr>
      <vt:lpstr>Histogram</vt:lpstr>
      <vt:lpstr>Analysis</vt:lpstr>
      <vt:lpstr>Comparing CAN &amp; AUS </vt:lpstr>
      <vt:lpstr>Comparing CAN &amp; AUS </vt:lpstr>
      <vt:lpstr>t-test</vt:lpstr>
      <vt:lpstr>Correlation</vt:lpstr>
      <vt:lpstr>Correlation</vt:lpstr>
      <vt:lpstr>Regression</vt:lpstr>
      <vt:lpstr>Exporting results </vt:lpstr>
      <vt:lpstr>Exporting results</vt:lpstr>
      <vt:lpstr>What we just did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Lim, Krisha</cp:lastModifiedBy>
  <cp:revision>636</cp:revision>
  <dcterms:created xsi:type="dcterms:W3CDTF">2020-06-08T21:42:39Z</dcterms:created>
  <dcterms:modified xsi:type="dcterms:W3CDTF">2021-09-07T18:12:57Z</dcterms:modified>
</cp:coreProperties>
</file>